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6"/>
  </p:notesMasterIdLst>
  <p:sldIdLst>
    <p:sldId id="256" r:id="rId6"/>
    <p:sldId id="281" r:id="rId7"/>
    <p:sldId id="282" r:id="rId8"/>
    <p:sldId id="283" r:id="rId9"/>
    <p:sldId id="285" r:id="rId10"/>
    <p:sldId id="284" r:id="rId11"/>
    <p:sldId id="287" r:id="rId12"/>
    <p:sldId id="289" r:id="rId13"/>
    <p:sldId id="288" r:id="rId14"/>
    <p:sldId id="286" r:id="rId15"/>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79874" autoAdjust="0"/>
  </p:normalViewPr>
  <p:slideViewPr>
    <p:cSldViewPr snapToGrid="0">
      <p:cViewPr varScale="1">
        <p:scale>
          <a:sx n="68" d="100"/>
          <a:sy n="68" d="100"/>
        </p:scale>
        <p:origin x="10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D4F686E5-8DB0-4261-9E30-7EB1B5755781}" type="datetimeFigureOut">
              <a:rPr lang="en-GB" smtClean="0"/>
              <a:t>30/01/2020</a:t>
            </a:fld>
            <a:endParaRPr lang="en-GB"/>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D1F38B74-7062-41CE-9E65-04BD0165C312}" type="slidenum">
              <a:rPr lang="en-GB" smtClean="0"/>
              <a:t>‹#›</a:t>
            </a:fld>
            <a:endParaRPr lang="en-GB"/>
          </a:p>
        </p:txBody>
      </p:sp>
    </p:spTree>
    <p:extLst>
      <p:ext uri="{BB962C8B-B14F-4D97-AF65-F5344CB8AC3E}">
        <p14:creationId xmlns:p14="http://schemas.microsoft.com/office/powerpoint/2010/main" val="3165744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Speaker:</a:t>
            </a:r>
          </a:p>
          <a:p>
            <a:endParaRPr lang="en-GB" dirty="0"/>
          </a:p>
          <a:p>
            <a:r>
              <a:rPr lang="en-GB" dirty="0"/>
              <a:t>Welcome to our short presentation on how to write an effective conclusion for a critical essay. I will take you through what a conclusion is, what information you need to include in a conclusion as well as showing you how to take a bad conclusion to a good one in a few simple steps. </a:t>
            </a:r>
          </a:p>
        </p:txBody>
      </p:sp>
      <p:sp>
        <p:nvSpPr>
          <p:cNvPr id="4" name="Slide Number Placeholder 3"/>
          <p:cNvSpPr>
            <a:spLocks noGrp="1"/>
          </p:cNvSpPr>
          <p:nvPr>
            <p:ph type="sldNum" sz="quarter" idx="5"/>
          </p:nvPr>
        </p:nvSpPr>
        <p:spPr/>
        <p:txBody>
          <a:bodyPr/>
          <a:lstStyle/>
          <a:p>
            <a:fld id="{D1F38B74-7062-41CE-9E65-04BD0165C312}" type="slidenum">
              <a:rPr lang="en-GB" smtClean="0"/>
              <a:t>1</a:t>
            </a:fld>
            <a:endParaRPr lang="en-GB"/>
          </a:p>
        </p:txBody>
      </p:sp>
    </p:spTree>
    <p:extLst>
      <p:ext uri="{BB962C8B-B14F-4D97-AF65-F5344CB8AC3E}">
        <p14:creationId xmlns:p14="http://schemas.microsoft.com/office/powerpoint/2010/main" val="12539708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Speaker:</a:t>
            </a:r>
          </a:p>
          <a:p>
            <a:r>
              <a:rPr lang="en-GB" dirty="0"/>
              <a:t>Now you know how to write a conclusion go on, attack that critical essay.</a:t>
            </a:r>
          </a:p>
          <a:p>
            <a:endParaRPr lang="en-GB" dirty="0"/>
          </a:p>
          <a:p>
            <a:r>
              <a:rPr lang="en-GB" dirty="0"/>
              <a:t>If you need anymore help and advice on improve your English skills please head to the </a:t>
            </a:r>
            <a:r>
              <a:rPr lang="en-GB" dirty="0" err="1"/>
              <a:t>Mintlaw</a:t>
            </a:r>
            <a:r>
              <a:rPr lang="en-GB" dirty="0"/>
              <a:t> Academy English Faculty page of the school’s website for other dedicated videos. </a:t>
            </a:r>
          </a:p>
        </p:txBody>
      </p:sp>
      <p:sp>
        <p:nvSpPr>
          <p:cNvPr id="4" name="Slide Number Placeholder 3"/>
          <p:cNvSpPr>
            <a:spLocks noGrp="1"/>
          </p:cNvSpPr>
          <p:nvPr>
            <p:ph type="sldNum" sz="quarter" idx="5"/>
          </p:nvPr>
        </p:nvSpPr>
        <p:spPr/>
        <p:txBody>
          <a:bodyPr/>
          <a:lstStyle/>
          <a:p>
            <a:fld id="{D1F38B74-7062-41CE-9E65-04BD0165C312}" type="slidenum">
              <a:rPr lang="en-GB" smtClean="0"/>
              <a:t>10</a:t>
            </a:fld>
            <a:endParaRPr lang="en-GB"/>
          </a:p>
        </p:txBody>
      </p:sp>
    </p:spTree>
    <p:extLst>
      <p:ext uri="{BB962C8B-B14F-4D97-AF65-F5344CB8AC3E}">
        <p14:creationId xmlns:p14="http://schemas.microsoft.com/office/powerpoint/2010/main" val="127944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Speaker:</a:t>
            </a:r>
          </a:p>
          <a:p>
            <a:endParaRPr lang="en-GB" dirty="0"/>
          </a:p>
          <a:p>
            <a:r>
              <a:rPr lang="en-GB" dirty="0"/>
              <a:t>Critical essays make up 20% of your grade in National 5 and Higher English and is something you do from S1. These essays are very carefully structured to ensure that learners are able to effectively answer the question to the best of their ability. A conclusion is just one part of this structure. However, it is a vital part as it helps to hold the whole essay together – like the bottom bun in a hamburger. </a:t>
            </a:r>
          </a:p>
          <a:p>
            <a:endParaRPr lang="en-GB" dirty="0"/>
          </a:p>
        </p:txBody>
      </p:sp>
      <p:sp>
        <p:nvSpPr>
          <p:cNvPr id="4" name="Slide Number Placeholder 3"/>
          <p:cNvSpPr>
            <a:spLocks noGrp="1"/>
          </p:cNvSpPr>
          <p:nvPr>
            <p:ph type="sldNum" sz="quarter" idx="5"/>
          </p:nvPr>
        </p:nvSpPr>
        <p:spPr/>
        <p:txBody>
          <a:bodyPr/>
          <a:lstStyle/>
          <a:p>
            <a:fld id="{D1F38B74-7062-41CE-9E65-04BD0165C312}" type="slidenum">
              <a:rPr lang="en-GB" smtClean="0"/>
              <a:t>2</a:t>
            </a:fld>
            <a:endParaRPr lang="en-GB"/>
          </a:p>
        </p:txBody>
      </p:sp>
    </p:spTree>
    <p:extLst>
      <p:ext uri="{BB962C8B-B14F-4D97-AF65-F5344CB8AC3E}">
        <p14:creationId xmlns:p14="http://schemas.microsoft.com/office/powerpoint/2010/main" val="3783985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Speaker:</a:t>
            </a:r>
          </a:p>
          <a:p>
            <a:endParaRPr lang="en-GB" dirty="0"/>
          </a:p>
          <a:p>
            <a:r>
              <a:rPr lang="en-GB" dirty="0"/>
              <a:t>The first thing you need to understand is the purpose of a conclusion. A conclusion is how you bring your essay to a close and show your marker – who won’t always be the teacher who has taught the text to you – that you have answered the essay question.  During the senior phase – when you are studying National 5 and Higher – you have to learn to do this under timed conditions and often the conclusion is the thing that suffers as a result. You MUST have a conclusion for your essay to achieve well. </a:t>
            </a:r>
          </a:p>
          <a:p>
            <a:endParaRPr lang="en-GB" dirty="0"/>
          </a:p>
        </p:txBody>
      </p:sp>
      <p:sp>
        <p:nvSpPr>
          <p:cNvPr id="4" name="Slide Number Placeholder 3"/>
          <p:cNvSpPr>
            <a:spLocks noGrp="1"/>
          </p:cNvSpPr>
          <p:nvPr>
            <p:ph type="sldNum" sz="quarter" idx="5"/>
          </p:nvPr>
        </p:nvSpPr>
        <p:spPr/>
        <p:txBody>
          <a:bodyPr/>
          <a:lstStyle/>
          <a:p>
            <a:fld id="{D1F38B74-7062-41CE-9E65-04BD0165C312}" type="slidenum">
              <a:rPr lang="en-GB" smtClean="0"/>
              <a:t>3</a:t>
            </a:fld>
            <a:endParaRPr lang="en-GB"/>
          </a:p>
        </p:txBody>
      </p:sp>
    </p:spTree>
    <p:extLst>
      <p:ext uri="{BB962C8B-B14F-4D97-AF65-F5344CB8AC3E}">
        <p14:creationId xmlns:p14="http://schemas.microsoft.com/office/powerpoint/2010/main" val="3401166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Speaker:</a:t>
            </a:r>
          </a:p>
          <a:p>
            <a:r>
              <a:rPr lang="en-GB" dirty="0"/>
              <a:t>But what do you actually need to include in a conclusion?</a:t>
            </a:r>
          </a:p>
          <a:p>
            <a:endParaRPr lang="en-GB" dirty="0"/>
          </a:p>
          <a:p>
            <a:r>
              <a:rPr lang="en-GB" dirty="0"/>
              <a:t>The simple answers is ATTACK. </a:t>
            </a:r>
          </a:p>
        </p:txBody>
      </p:sp>
      <p:sp>
        <p:nvSpPr>
          <p:cNvPr id="4" name="Slide Number Placeholder 3"/>
          <p:cNvSpPr>
            <a:spLocks noGrp="1"/>
          </p:cNvSpPr>
          <p:nvPr>
            <p:ph type="sldNum" sz="quarter" idx="5"/>
          </p:nvPr>
        </p:nvSpPr>
        <p:spPr/>
        <p:txBody>
          <a:bodyPr/>
          <a:lstStyle/>
          <a:p>
            <a:fld id="{D1F38B74-7062-41CE-9E65-04BD0165C312}" type="slidenum">
              <a:rPr lang="en-GB" smtClean="0"/>
              <a:t>4</a:t>
            </a:fld>
            <a:endParaRPr lang="en-GB"/>
          </a:p>
        </p:txBody>
      </p:sp>
    </p:spTree>
    <p:extLst>
      <p:ext uri="{BB962C8B-B14F-4D97-AF65-F5344CB8AC3E}">
        <p14:creationId xmlns:p14="http://schemas.microsoft.com/office/powerpoint/2010/main" val="2728642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Speaker:</a:t>
            </a:r>
          </a:p>
          <a:p>
            <a:r>
              <a:rPr lang="en-GB" dirty="0"/>
              <a:t>Attack stands for</a:t>
            </a:r>
          </a:p>
          <a:p>
            <a:endParaRPr lang="en-GB" dirty="0"/>
          </a:p>
          <a:p>
            <a:r>
              <a:rPr lang="en-GB" dirty="0"/>
              <a:t>Author – where you mention who created the text.</a:t>
            </a:r>
          </a:p>
          <a:p>
            <a:r>
              <a:rPr lang="en-GB" dirty="0"/>
              <a:t>Text – just like you did with the introduction you need to mention the name of the text again.</a:t>
            </a:r>
          </a:p>
          <a:p>
            <a:r>
              <a:rPr lang="en-GB" dirty="0"/>
              <a:t>Task – mention again the question you are answering – this is important as the next bit is you actually answering the question quite clearly.</a:t>
            </a:r>
          </a:p>
          <a:p>
            <a:r>
              <a:rPr lang="en-GB" dirty="0"/>
              <a:t>Answer the questions by concluding knowledge – is where you are summarising everything you have mentioned in your essay to show once more that you have answered the question. </a:t>
            </a:r>
          </a:p>
        </p:txBody>
      </p:sp>
      <p:sp>
        <p:nvSpPr>
          <p:cNvPr id="4" name="Slide Number Placeholder 3"/>
          <p:cNvSpPr>
            <a:spLocks noGrp="1"/>
          </p:cNvSpPr>
          <p:nvPr>
            <p:ph type="sldNum" sz="quarter" idx="5"/>
          </p:nvPr>
        </p:nvSpPr>
        <p:spPr/>
        <p:txBody>
          <a:bodyPr/>
          <a:lstStyle/>
          <a:p>
            <a:fld id="{D1F38B74-7062-41CE-9E65-04BD0165C312}" type="slidenum">
              <a:rPr lang="en-GB" smtClean="0"/>
              <a:t>5</a:t>
            </a:fld>
            <a:endParaRPr lang="en-GB"/>
          </a:p>
        </p:txBody>
      </p:sp>
    </p:spTree>
    <p:extLst>
      <p:ext uri="{BB962C8B-B14F-4D97-AF65-F5344CB8AC3E}">
        <p14:creationId xmlns:p14="http://schemas.microsoft.com/office/powerpoint/2010/main" val="2690474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Speaker:</a:t>
            </a:r>
          </a:p>
          <a:p>
            <a:endParaRPr lang="en-GB" dirty="0"/>
          </a:p>
          <a:p>
            <a:r>
              <a:rPr lang="en-GB" dirty="0"/>
              <a:t>Is this a good or bad example of a conclusion? Let’s go through ATTACK and see if it has all the bits and pieces needed. </a:t>
            </a:r>
          </a:p>
          <a:p>
            <a:endParaRPr lang="en-GB" dirty="0"/>
          </a:p>
          <a:p>
            <a:r>
              <a:rPr lang="en-GB" dirty="0"/>
              <a:t>Firstly there is no mention of the director/writer’s name and therefore they haven’t mentioned who the author is.</a:t>
            </a:r>
          </a:p>
          <a:p>
            <a:endParaRPr lang="en-GB" dirty="0"/>
          </a:p>
          <a:p>
            <a:r>
              <a:rPr lang="en-GB" dirty="0"/>
              <a:t>Whilst they have mentioned the name of the actual episode they watched they haven’t actually mentioned the name of the series it came from so this is not as developed as it could be. </a:t>
            </a:r>
          </a:p>
          <a:p>
            <a:endParaRPr lang="en-GB" dirty="0"/>
          </a:p>
          <a:p>
            <a:r>
              <a:rPr lang="en-GB" dirty="0"/>
              <a:t>There is a vague reference to the task but this is too generally for a conclusion to an essay that has just spent the last 800 words talking about the character.</a:t>
            </a:r>
          </a:p>
          <a:p>
            <a:endParaRPr lang="en-GB" dirty="0"/>
          </a:p>
          <a:p>
            <a:r>
              <a:rPr lang="en-GB" dirty="0"/>
              <a:t>There is a lack of any detail of what has been discussed in the essay about this character and how he was shown to be a hero and then changed </a:t>
            </a:r>
            <a:r>
              <a:rPr lang="en-GB" dirty="0" err="1"/>
              <a:t>toa</a:t>
            </a:r>
            <a:r>
              <a:rPr lang="en-GB" dirty="0"/>
              <a:t> villain. </a:t>
            </a:r>
          </a:p>
          <a:p>
            <a:endParaRPr lang="en-GB" dirty="0"/>
          </a:p>
          <a:p>
            <a:r>
              <a:rPr lang="en-GB" dirty="0"/>
              <a:t>Overall this conclusion is a big fail. So how could it have been better?</a:t>
            </a:r>
          </a:p>
          <a:p>
            <a:endParaRPr lang="en-GB" dirty="0"/>
          </a:p>
        </p:txBody>
      </p:sp>
      <p:sp>
        <p:nvSpPr>
          <p:cNvPr id="4" name="Slide Number Placeholder 3"/>
          <p:cNvSpPr>
            <a:spLocks noGrp="1"/>
          </p:cNvSpPr>
          <p:nvPr>
            <p:ph type="sldNum" sz="quarter" idx="5"/>
          </p:nvPr>
        </p:nvSpPr>
        <p:spPr/>
        <p:txBody>
          <a:bodyPr/>
          <a:lstStyle/>
          <a:p>
            <a:fld id="{D1F38B74-7062-41CE-9E65-04BD0165C312}" type="slidenum">
              <a:rPr lang="en-GB" smtClean="0"/>
              <a:t>6</a:t>
            </a:fld>
            <a:endParaRPr lang="en-GB"/>
          </a:p>
        </p:txBody>
      </p:sp>
    </p:spTree>
    <p:extLst>
      <p:ext uri="{BB962C8B-B14F-4D97-AF65-F5344CB8AC3E}">
        <p14:creationId xmlns:p14="http://schemas.microsoft.com/office/powerpoint/2010/main" val="1368713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Speaker:</a:t>
            </a:r>
          </a:p>
          <a:p>
            <a:endParaRPr lang="en-GB" dirty="0"/>
          </a:p>
          <a:p>
            <a:r>
              <a:rPr lang="en-GB" dirty="0"/>
              <a:t>Lets take it a section at a time -  the opening sentence. By adding this red section the learner has clearly mentioned the character that the essay has been focused on and the name of the series it comes from. </a:t>
            </a:r>
          </a:p>
        </p:txBody>
      </p:sp>
      <p:sp>
        <p:nvSpPr>
          <p:cNvPr id="4" name="Slide Number Placeholder 3"/>
          <p:cNvSpPr>
            <a:spLocks noGrp="1"/>
          </p:cNvSpPr>
          <p:nvPr>
            <p:ph type="sldNum" sz="quarter" idx="5"/>
          </p:nvPr>
        </p:nvSpPr>
        <p:spPr/>
        <p:txBody>
          <a:bodyPr/>
          <a:lstStyle/>
          <a:p>
            <a:fld id="{D1F38B74-7062-41CE-9E65-04BD0165C312}" type="slidenum">
              <a:rPr lang="en-GB" smtClean="0"/>
              <a:t>7</a:t>
            </a:fld>
            <a:endParaRPr lang="en-GB"/>
          </a:p>
        </p:txBody>
      </p:sp>
    </p:spTree>
    <p:extLst>
      <p:ext uri="{BB962C8B-B14F-4D97-AF65-F5344CB8AC3E}">
        <p14:creationId xmlns:p14="http://schemas.microsoft.com/office/powerpoint/2010/main" val="29955646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Speaker:</a:t>
            </a:r>
          </a:p>
          <a:p>
            <a:endParaRPr lang="en-GB" dirty="0"/>
          </a:p>
          <a:p>
            <a:r>
              <a:rPr lang="en-GB" dirty="0"/>
              <a:t>To develop the reference to task you should mention the techniques the author has used to create the character they way he has. This has been highlighted yellow for you. Notice how in the better example that instead of talking about the director in a general terms the better answer mentions his name clearly. </a:t>
            </a:r>
          </a:p>
          <a:p>
            <a:endParaRPr lang="en-GB" dirty="0"/>
          </a:p>
          <a:p>
            <a:r>
              <a:rPr lang="en-GB" dirty="0"/>
              <a:t>The rest of this section shows the learner trying to answer the question by stating quite clearly how the author has made the audience believe one thing before showing the other side to the character which was the focus of the question.  Here we see very easily the points the learner will have made throughout the essay about the develop of this character. </a:t>
            </a:r>
          </a:p>
        </p:txBody>
      </p:sp>
      <p:sp>
        <p:nvSpPr>
          <p:cNvPr id="4" name="Slide Number Placeholder 3"/>
          <p:cNvSpPr>
            <a:spLocks noGrp="1"/>
          </p:cNvSpPr>
          <p:nvPr>
            <p:ph type="sldNum" sz="quarter" idx="5"/>
          </p:nvPr>
        </p:nvSpPr>
        <p:spPr/>
        <p:txBody>
          <a:bodyPr/>
          <a:lstStyle/>
          <a:p>
            <a:fld id="{D1F38B74-7062-41CE-9E65-04BD0165C312}" type="slidenum">
              <a:rPr lang="en-GB" smtClean="0"/>
              <a:t>8</a:t>
            </a:fld>
            <a:endParaRPr lang="en-GB"/>
          </a:p>
        </p:txBody>
      </p:sp>
    </p:spTree>
    <p:extLst>
      <p:ext uri="{BB962C8B-B14F-4D97-AF65-F5344CB8AC3E}">
        <p14:creationId xmlns:p14="http://schemas.microsoft.com/office/powerpoint/2010/main" val="2173577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Speaker:</a:t>
            </a:r>
          </a:p>
          <a:p>
            <a:endParaRPr lang="en-GB" dirty="0"/>
          </a:p>
          <a:p>
            <a:r>
              <a:rPr lang="en-GB" dirty="0"/>
              <a:t>Using ATTACK we can clearly see how the conclusion has developed from something that adds nothing to the essay to something that leaves the marker without a shadow of doubt that they have answered the question. </a:t>
            </a:r>
          </a:p>
        </p:txBody>
      </p:sp>
      <p:sp>
        <p:nvSpPr>
          <p:cNvPr id="4" name="Slide Number Placeholder 3"/>
          <p:cNvSpPr>
            <a:spLocks noGrp="1"/>
          </p:cNvSpPr>
          <p:nvPr>
            <p:ph type="sldNum" sz="quarter" idx="5"/>
          </p:nvPr>
        </p:nvSpPr>
        <p:spPr/>
        <p:txBody>
          <a:bodyPr/>
          <a:lstStyle/>
          <a:p>
            <a:fld id="{D1F38B74-7062-41CE-9E65-04BD0165C312}" type="slidenum">
              <a:rPr lang="en-GB" smtClean="0"/>
              <a:t>9</a:t>
            </a:fld>
            <a:endParaRPr lang="en-GB"/>
          </a:p>
        </p:txBody>
      </p:sp>
    </p:spTree>
    <p:extLst>
      <p:ext uri="{BB962C8B-B14F-4D97-AF65-F5344CB8AC3E}">
        <p14:creationId xmlns:p14="http://schemas.microsoft.com/office/powerpoint/2010/main" val="811079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BEEDD-7969-47C8-B105-70E9218200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C6D19BA-576C-4330-8C75-161B2EF5FC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1D285B7-0CC2-4190-BC9D-8E73669D198F}"/>
              </a:ext>
            </a:extLst>
          </p:cNvPr>
          <p:cNvSpPr>
            <a:spLocks noGrp="1"/>
          </p:cNvSpPr>
          <p:nvPr>
            <p:ph type="dt" sz="half" idx="10"/>
          </p:nvPr>
        </p:nvSpPr>
        <p:spPr/>
        <p:txBody>
          <a:bodyPr/>
          <a:lstStyle/>
          <a:p>
            <a:fld id="{5A63AEDF-8EE7-471B-84D4-5CBF37E33F60}" type="datetimeFigureOut">
              <a:rPr lang="en-GB" smtClean="0"/>
              <a:t>30/01/2020</a:t>
            </a:fld>
            <a:endParaRPr lang="en-GB"/>
          </a:p>
        </p:txBody>
      </p:sp>
      <p:sp>
        <p:nvSpPr>
          <p:cNvPr id="5" name="Footer Placeholder 4">
            <a:extLst>
              <a:ext uri="{FF2B5EF4-FFF2-40B4-BE49-F238E27FC236}">
                <a16:creationId xmlns:a16="http://schemas.microsoft.com/office/drawing/2014/main" id="{FC8F8824-49C7-410B-8837-BBDBF73876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A8ED6A-C7D6-4FFC-BB4C-7B842C8CDAC2}"/>
              </a:ext>
            </a:extLst>
          </p:cNvPr>
          <p:cNvSpPr>
            <a:spLocks noGrp="1"/>
          </p:cNvSpPr>
          <p:nvPr>
            <p:ph type="sldNum" sz="quarter" idx="12"/>
          </p:nvPr>
        </p:nvSpPr>
        <p:spPr/>
        <p:txBody>
          <a:bodyPr/>
          <a:lstStyle/>
          <a:p>
            <a:fld id="{2A6BDC64-56B5-429E-9BB3-FE59A36B27F2}" type="slidenum">
              <a:rPr lang="en-GB" smtClean="0"/>
              <a:t>‹#›</a:t>
            </a:fld>
            <a:endParaRPr lang="en-GB"/>
          </a:p>
        </p:txBody>
      </p:sp>
    </p:spTree>
    <p:extLst>
      <p:ext uri="{BB962C8B-B14F-4D97-AF65-F5344CB8AC3E}">
        <p14:creationId xmlns:p14="http://schemas.microsoft.com/office/powerpoint/2010/main" val="4090801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9215E-18BB-4DF6-B17B-F6FE0B71415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00EB3BF-9D86-4BEC-BA7D-99F3BAD9C9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0A1C91-FEB9-47B1-9788-4A0910705173}"/>
              </a:ext>
            </a:extLst>
          </p:cNvPr>
          <p:cNvSpPr>
            <a:spLocks noGrp="1"/>
          </p:cNvSpPr>
          <p:nvPr>
            <p:ph type="dt" sz="half" idx="10"/>
          </p:nvPr>
        </p:nvSpPr>
        <p:spPr/>
        <p:txBody>
          <a:bodyPr/>
          <a:lstStyle/>
          <a:p>
            <a:fld id="{5A63AEDF-8EE7-471B-84D4-5CBF37E33F60}" type="datetimeFigureOut">
              <a:rPr lang="en-GB" smtClean="0"/>
              <a:t>30/01/2020</a:t>
            </a:fld>
            <a:endParaRPr lang="en-GB"/>
          </a:p>
        </p:txBody>
      </p:sp>
      <p:sp>
        <p:nvSpPr>
          <p:cNvPr id="5" name="Footer Placeholder 4">
            <a:extLst>
              <a:ext uri="{FF2B5EF4-FFF2-40B4-BE49-F238E27FC236}">
                <a16:creationId xmlns:a16="http://schemas.microsoft.com/office/drawing/2014/main" id="{C4F73B19-4DA4-411B-B214-216E3B577A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8ECF81-D265-4FA7-BD59-48F6C483F5CB}"/>
              </a:ext>
            </a:extLst>
          </p:cNvPr>
          <p:cNvSpPr>
            <a:spLocks noGrp="1"/>
          </p:cNvSpPr>
          <p:nvPr>
            <p:ph type="sldNum" sz="quarter" idx="12"/>
          </p:nvPr>
        </p:nvSpPr>
        <p:spPr/>
        <p:txBody>
          <a:bodyPr/>
          <a:lstStyle/>
          <a:p>
            <a:fld id="{2A6BDC64-56B5-429E-9BB3-FE59A36B27F2}" type="slidenum">
              <a:rPr lang="en-GB" smtClean="0"/>
              <a:t>‹#›</a:t>
            </a:fld>
            <a:endParaRPr lang="en-GB"/>
          </a:p>
        </p:txBody>
      </p:sp>
    </p:spTree>
    <p:extLst>
      <p:ext uri="{BB962C8B-B14F-4D97-AF65-F5344CB8AC3E}">
        <p14:creationId xmlns:p14="http://schemas.microsoft.com/office/powerpoint/2010/main" val="1558838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BFAA34-6EB4-497F-BBBF-388DD34AA1E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42AB1C6-264B-477F-8369-3FF339C536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281B22-C247-4825-A9B7-8FBD57FA2C7F}"/>
              </a:ext>
            </a:extLst>
          </p:cNvPr>
          <p:cNvSpPr>
            <a:spLocks noGrp="1"/>
          </p:cNvSpPr>
          <p:nvPr>
            <p:ph type="dt" sz="half" idx="10"/>
          </p:nvPr>
        </p:nvSpPr>
        <p:spPr/>
        <p:txBody>
          <a:bodyPr/>
          <a:lstStyle/>
          <a:p>
            <a:fld id="{5A63AEDF-8EE7-471B-84D4-5CBF37E33F60}" type="datetimeFigureOut">
              <a:rPr lang="en-GB" smtClean="0"/>
              <a:t>30/01/2020</a:t>
            </a:fld>
            <a:endParaRPr lang="en-GB"/>
          </a:p>
        </p:txBody>
      </p:sp>
      <p:sp>
        <p:nvSpPr>
          <p:cNvPr id="5" name="Footer Placeholder 4">
            <a:extLst>
              <a:ext uri="{FF2B5EF4-FFF2-40B4-BE49-F238E27FC236}">
                <a16:creationId xmlns:a16="http://schemas.microsoft.com/office/drawing/2014/main" id="{882EE58D-8DDE-4876-8062-BAF0407EAB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1EA09C-8281-4269-B06A-B6A6073B8BB6}"/>
              </a:ext>
            </a:extLst>
          </p:cNvPr>
          <p:cNvSpPr>
            <a:spLocks noGrp="1"/>
          </p:cNvSpPr>
          <p:nvPr>
            <p:ph type="sldNum" sz="quarter" idx="12"/>
          </p:nvPr>
        </p:nvSpPr>
        <p:spPr/>
        <p:txBody>
          <a:bodyPr/>
          <a:lstStyle/>
          <a:p>
            <a:fld id="{2A6BDC64-56B5-429E-9BB3-FE59A36B27F2}" type="slidenum">
              <a:rPr lang="en-GB" smtClean="0"/>
              <a:t>‹#›</a:t>
            </a:fld>
            <a:endParaRPr lang="en-GB"/>
          </a:p>
        </p:txBody>
      </p:sp>
    </p:spTree>
    <p:extLst>
      <p:ext uri="{BB962C8B-B14F-4D97-AF65-F5344CB8AC3E}">
        <p14:creationId xmlns:p14="http://schemas.microsoft.com/office/powerpoint/2010/main" val="324321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BF186BD-CE68-4C3E-AF0D-67C130B9F2B7}" type="datetimeFigureOut">
              <a:rPr lang="en-GB" smtClean="0"/>
              <a:t>30/01/2020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D4FA0F-12F4-45E4-A6C1-5B28254044AE}" type="slidenum">
              <a:rPr lang="en-GB" smtClean="0"/>
              <a:t>‹#›</a:t>
            </a:fld>
            <a:endParaRPr lang="en-GB"/>
          </a:p>
        </p:txBody>
      </p:sp>
    </p:spTree>
    <p:extLst>
      <p:ext uri="{BB962C8B-B14F-4D97-AF65-F5344CB8AC3E}">
        <p14:creationId xmlns:p14="http://schemas.microsoft.com/office/powerpoint/2010/main" val="25240296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BF186BD-CE68-4C3E-AF0D-67C130B9F2B7}" type="datetimeFigureOut">
              <a:rPr lang="en-GB" smtClean="0"/>
              <a:t>30/01/2020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D4FA0F-12F4-45E4-A6C1-5B28254044AE}" type="slidenum">
              <a:rPr lang="en-GB" smtClean="0"/>
              <a:t>‹#›</a:t>
            </a:fld>
            <a:endParaRPr lang="en-GB"/>
          </a:p>
        </p:txBody>
      </p:sp>
    </p:spTree>
    <p:extLst>
      <p:ext uri="{BB962C8B-B14F-4D97-AF65-F5344CB8AC3E}">
        <p14:creationId xmlns:p14="http://schemas.microsoft.com/office/powerpoint/2010/main" val="40232215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F186BD-CE68-4C3E-AF0D-67C130B9F2B7}" type="datetimeFigureOut">
              <a:rPr lang="en-GB" smtClean="0"/>
              <a:t>30/01/2020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D4FA0F-12F4-45E4-A6C1-5B28254044AE}" type="slidenum">
              <a:rPr lang="en-GB" smtClean="0"/>
              <a:t>‹#›</a:t>
            </a:fld>
            <a:endParaRPr lang="en-GB"/>
          </a:p>
        </p:txBody>
      </p:sp>
    </p:spTree>
    <p:extLst>
      <p:ext uri="{BB962C8B-B14F-4D97-AF65-F5344CB8AC3E}">
        <p14:creationId xmlns:p14="http://schemas.microsoft.com/office/powerpoint/2010/main" val="3037926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BF186BD-CE68-4C3E-AF0D-67C130B9F2B7}" type="datetimeFigureOut">
              <a:rPr lang="en-GB" smtClean="0"/>
              <a:t>30/01/2020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D4FA0F-12F4-45E4-A6C1-5B28254044AE}" type="slidenum">
              <a:rPr lang="en-GB" smtClean="0"/>
              <a:t>‹#›</a:t>
            </a:fld>
            <a:endParaRPr lang="en-GB"/>
          </a:p>
        </p:txBody>
      </p:sp>
    </p:spTree>
    <p:extLst>
      <p:ext uri="{BB962C8B-B14F-4D97-AF65-F5344CB8AC3E}">
        <p14:creationId xmlns:p14="http://schemas.microsoft.com/office/powerpoint/2010/main" val="35228882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BF186BD-CE68-4C3E-AF0D-67C130B9F2B7}" type="datetimeFigureOut">
              <a:rPr lang="en-GB" smtClean="0"/>
              <a:t>30/01/2020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D4FA0F-12F4-45E4-A6C1-5B28254044AE}" type="slidenum">
              <a:rPr lang="en-GB" smtClean="0"/>
              <a:t>‹#›</a:t>
            </a:fld>
            <a:endParaRPr lang="en-GB"/>
          </a:p>
        </p:txBody>
      </p:sp>
    </p:spTree>
    <p:extLst>
      <p:ext uri="{BB962C8B-B14F-4D97-AF65-F5344CB8AC3E}">
        <p14:creationId xmlns:p14="http://schemas.microsoft.com/office/powerpoint/2010/main" val="963490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BF186BD-CE68-4C3E-AF0D-67C130B9F2B7}" type="datetimeFigureOut">
              <a:rPr lang="en-GB" smtClean="0"/>
              <a:t>30/01/2020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D4FA0F-12F4-45E4-A6C1-5B28254044AE}" type="slidenum">
              <a:rPr lang="en-GB" smtClean="0"/>
              <a:t>‹#›</a:t>
            </a:fld>
            <a:endParaRPr lang="en-GB"/>
          </a:p>
        </p:txBody>
      </p:sp>
    </p:spTree>
    <p:extLst>
      <p:ext uri="{BB962C8B-B14F-4D97-AF65-F5344CB8AC3E}">
        <p14:creationId xmlns:p14="http://schemas.microsoft.com/office/powerpoint/2010/main" val="37293444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F186BD-CE68-4C3E-AF0D-67C130B9F2B7}" type="datetimeFigureOut">
              <a:rPr lang="en-GB" smtClean="0"/>
              <a:t>30/01/2020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D4FA0F-12F4-45E4-A6C1-5B28254044AE}" type="slidenum">
              <a:rPr lang="en-GB" smtClean="0"/>
              <a:t>‹#›</a:t>
            </a:fld>
            <a:endParaRPr lang="en-GB"/>
          </a:p>
        </p:txBody>
      </p:sp>
    </p:spTree>
    <p:extLst>
      <p:ext uri="{BB962C8B-B14F-4D97-AF65-F5344CB8AC3E}">
        <p14:creationId xmlns:p14="http://schemas.microsoft.com/office/powerpoint/2010/main" val="4856572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F186BD-CE68-4C3E-AF0D-67C130B9F2B7}" type="datetimeFigureOut">
              <a:rPr lang="en-GB" smtClean="0"/>
              <a:t>30/01/2020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D4FA0F-12F4-45E4-A6C1-5B28254044AE}" type="slidenum">
              <a:rPr lang="en-GB" smtClean="0"/>
              <a:t>‹#›</a:t>
            </a:fld>
            <a:endParaRPr lang="en-GB"/>
          </a:p>
        </p:txBody>
      </p:sp>
    </p:spTree>
    <p:extLst>
      <p:ext uri="{BB962C8B-B14F-4D97-AF65-F5344CB8AC3E}">
        <p14:creationId xmlns:p14="http://schemas.microsoft.com/office/powerpoint/2010/main" val="1169897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9599-7154-4E25-BAD5-E98FCE206C7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D46F88E-104E-4739-BB19-D3FD30F936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41155E-5750-4552-BEEC-8AC9FD600861}"/>
              </a:ext>
            </a:extLst>
          </p:cNvPr>
          <p:cNvSpPr>
            <a:spLocks noGrp="1"/>
          </p:cNvSpPr>
          <p:nvPr>
            <p:ph type="dt" sz="half" idx="10"/>
          </p:nvPr>
        </p:nvSpPr>
        <p:spPr/>
        <p:txBody>
          <a:bodyPr/>
          <a:lstStyle/>
          <a:p>
            <a:fld id="{5A63AEDF-8EE7-471B-84D4-5CBF37E33F60}" type="datetimeFigureOut">
              <a:rPr lang="en-GB" smtClean="0"/>
              <a:t>30/01/2020</a:t>
            </a:fld>
            <a:endParaRPr lang="en-GB"/>
          </a:p>
        </p:txBody>
      </p:sp>
      <p:sp>
        <p:nvSpPr>
          <p:cNvPr id="5" name="Footer Placeholder 4">
            <a:extLst>
              <a:ext uri="{FF2B5EF4-FFF2-40B4-BE49-F238E27FC236}">
                <a16:creationId xmlns:a16="http://schemas.microsoft.com/office/drawing/2014/main" id="{FADFCC5F-6403-42E9-A947-31A48E2DC5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987F030-4B52-469B-AF7B-28D9F2B49EE2}"/>
              </a:ext>
            </a:extLst>
          </p:cNvPr>
          <p:cNvSpPr>
            <a:spLocks noGrp="1"/>
          </p:cNvSpPr>
          <p:nvPr>
            <p:ph type="sldNum" sz="quarter" idx="12"/>
          </p:nvPr>
        </p:nvSpPr>
        <p:spPr/>
        <p:txBody>
          <a:bodyPr/>
          <a:lstStyle/>
          <a:p>
            <a:fld id="{2A6BDC64-56B5-429E-9BB3-FE59A36B27F2}" type="slidenum">
              <a:rPr lang="en-GB" smtClean="0"/>
              <a:t>‹#›</a:t>
            </a:fld>
            <a:endParaRPr lang="en-GB"/>
          </a:p>
        </p:txBody>
      </p:sp>
    </p:spTree>
    <p:extLst>
      <p:ext uri="{BB962C8B-B14F-4D97-AF65-F5344CB8AC3E}">
        <p14:creationId xmlns:p14="http://schemas.microsoft.com/office/powerpoint/2010/main" val="33130017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F186BD-CE68-4C3E-AF0D-67C130B9F2B7}" type="datetimeFigureOut">
              <a:rPr lang="en-GB" smtClean="0"/>
              <a:t>30/01/2020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D4FA0F-12F4-45E4-A6C1-5B28254044AE}" type="slidenum">
              <a:rPr lang="en-GB" smtClean="0"/>
              <a:t>‹#›</a:t>
            </a:fld>
            <a:endParaRPr lang="en-GB"/>
          </a:p>
        </p:txBody>
      </p:sp>
    </p:spTree>
    <p:extLst>
      <p:ext uri="{BB962C8B-B14F-4D97-AF65-F5344CB8AC3E}">
        <p14:creationId xmlns:p14="http://schemas.microsoft.com/office/powerpoint/2010/main" val="3995887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BF186BD-CE68-4C3E-AF0D-67C130B9F2B7}" type="datetimeFigureOut">
              <a:rPr lang="en-GB" smtClean="0"/>
              <a:t>30/01/2020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D4FA0F-12F4-45E4-A6C1-5B28254044AE}" type="slidenum">
              <a:rPr lang="en-GB" smtClean="0"/>
              <a:t>‹#›</a:t>
            </a:fld>
            <a:endParaRPr lang="en-GB"/>
          </a:p>
        </p:txBody>
      </p:sp>
    </p:spTree>
    <p:extLst>
      <p:ext uri="{BB962C8B-B14F-4D97-AF65-F5344CB8AC3E}">
        <p14:creationId xmlns:p14="http://schemas.microsoft.com/office/powerpoint/2010/main" val="34817871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BF186BD-CE68-4C3E-AF0D-67C130B9F2B7}" type="datetimeFigureOut">
              <a:rPr lang="en-GB" smtClean="0"/>
              <a:t>30/01/2020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D4FA0F-12F4-45E4-A6C1-5B28254044AE}" type="slidenum">
              <a:rPr lang="en-GB" smtClean="0"/>
              <a:t>‹#›</a:t>
            </a:fld>
            <a:endParaRPr lang="en-GB"/>
          </a:p>
        </p:txBody>
      </p:sp>
    </p:spTree>
    <p:extLst>
      <p:ext uri="{BB962C8B-B14F-4D97-AF65-F5344CB8AC3E}">
        <p14:creationId xmlns:p14="http://schemas.microsoft.com/office/powerpoint/2010/main" val="509731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BA633-37CA-4774-BC3E-522DE658C3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1828CE5-CF71-4D13-9637-FCD113454E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48B0EE-9CBE-449F-BA82-A3AC488EB841}"/>
              </a:ext>
            </a:extLst>
          </p:cNvPr>
          <p:cNvSpPr>
            <a:spLocks noGrp="1"/>
          </p:cNvSpPr>
          <p:nvPr>
            <p:ph type="dt" sz="half" idx="10"/>
          </p:nvPr>
        </p:nvSpPr>
        <p:spPr/>
        <p:txBody>
          <a:bodyPr/>
          <a:lstStyle/>
          <a:p>
            <a:fld id="{5A63AEDF-8EE7-471B-84D4-5CBF37E33F60}" type="datetimeFigureOut">
              <a:rPr lang="en-GB" smtClean="0"/>
              <a:t>30/01/2020</a:t>
            </a:fld>
            <a:endParaRPr lang="en-GB"/>
          </a:p>
        </p:txBody>
      </p:sp>
      <p:sp>
        <p:nvSpPr>
          <p:cNvPr id="5" name="Footer Placeholder 4">
            <a:extLst>
              <a:ext uri="{FF2B5EF4-FFF2-40B4-BE49-F238E27FC236}">
                <a16:creationId xmlns:a16="http://schemas.microsoft.com/office/drawing/2014/main" id="{2389615A-9A48-4C0A-873C-BB14F8AB52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7FC9CD-83A5-4348-9221-203ABA80A71C}"/>
              </a:ext>
            </a:extLst>
          </p:cNvPr>
          <p:cNvSpPr>
            <a:spLocks noGrp="1"/>
          </p:cNvSpPr>
          <p:nvPr>
            <p:ph type="sldNum" sz="quarter" idx="12"/>
          </p:nvPr>
        </p:nvSpPr>
        <p:spPr/>
        <p:txBody>
          <a:bodyPr/>
          <a:lstStyle/>
          <a:p>
            <a:fld id="{2A6BDC64-56B5-429E-9BB3-FE59A36B27F2}" type="slidenum">
              <a:rPr lang="en-GB" smtClean="0"/>
              <a:t>‹#›</a:t>
            </a:fld>
            <a:endParaRPr lang="en-GB"/>
          </a:p>
        </p:txBody>
      </p:sp>
    </p:spTree>
    <p:extLst>
      <p:ext uri="{BB962C8B-B14F-4D97-AF65-F5344CB8AC3E}">
        <p14:creationId xmlns:p14="http://schemas.microsoft.com/office/powerpoint/2010/main" val="3892138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E5ABD-80B5-40B9-97F6-E273E02A9C3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B81B3C7-4A4D-413B-901A-31D51E73A7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98E0A89-9B6E-4715-ADAC-776AD3D3D3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ADBA70F-590B-4DDB-A940-7962571124E3}"/>
              </a:ext>
            </a:extLst>
          </p:cNvPr>
          <p:cNvSpPr>
            <a:spLocks noGrp="1"/>
          </p:cNvSpPr>
          <p:nvPr>
            <p:ph type="dt" sz="half" idx="10"/>
          </p:nvPr>
        </p:nvSpPr>
        <p:spPr/>
        <p:txBody>
          <a:bodyPr/>
          <a:lstStyle/>
          <a:p>
            <a:fld id="{5A63AEDF-8EE7-471B-84D4-5CBF37E33F60}" type="datetimeFigureOut">
              <a:rPr lang="en-GB" smtClean="0"/>
              <a:t>30/01/2020</a:t>
            </a:fld>
            <a:endParaRPr lang="en-GB"/>
          </a:p>
        </p:txBody>
      </p:sp>
      <p:sp>
        <p:nvSpPr>
          <p:cNvPr id="6" name="Footer Placeholder 5">
            <a:extLst>
              <a:ext uri="{FF2B5EF4-FFF2-40B4-BE49-F238E27FC236}">
                <a16:creationId xmlns:a16="http://schemas.microsoft.com/office/drawing/2014/main" id="{DF4A8CDF-44C8-4AC8-A259-12DA2395590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7E7BB51-0F78-46A1-A431-C4CED322CD3F}"/>
              </a:ext>
            </a:extLst>
          </p:cNvPr>
          <p:cNvSpPr>
            <a:spLocks noGrp="1"/>
          </p:cNvSpPr>
          <p:nvPr>
            <p:ph type="sldNum" sz="quarter" idx="12"/>
          </p:nvPr>
        </p:nvSpPr>
        <p:spPr/>
        <p:txBody>
          <a:bodyPr/>
          <a:lstStyle/>
          <a:p>
            <a:fld id="{2A6BDC64-56B5-429E-9BB3-FE59A36B27F2}" type="slidenum">
              <a:rPr lang="en-GB" smtClean="0"/>
              <a:t>‹#›</a:t>
            </a:fld>
            <a:endParaRPr lang="en-GB"/>
          </a:p>
        </p:txBody>
      </p:sp>
    </p:spTree>
    <p:extLst>
      <p:ext uri="{BB962C8B-B14F-4D97-AF65-F5344CB8AC3E}">
        <p14:creationId xmlns:p14="http://schemas.microsoft.com/office/powerpoint/2010/main" val="2906042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71E9D-704E-4780-8029-5F8E13EBF77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FECEE6-D50D-455E-9E08-D0E18C7768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0D9CF61-BF52-4EB4-A844-F41BA589CC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2DE3CDA-35A9-4588-B52F-325490DE62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B8A4DA-43C4-4BCA-B3CC-85E0D5DEB5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1354728-1113-455B-BA93-C24BCC0A0C54}"/>
              </a:ext>
            </a:extLst>
          </p:cNvPr>
          <p:cNvSpPr>
            <a:spLocks noGrp="1"/>
          </p:cNvSpPr>
          <p:nvPr>
            <p:ph type="dt" sz="half" idx="10"/>
          </p:nvPr>
        </p:nvSpPr>
        <p:spPr/>
        <p:txBody>
          <a:bodyPr/>
          <a:lstStyle/>
          <a:p>
            <a:fld id="{5A63AEDF-8EE7-471B-84D4-5CBF37E33F60}" type="datetimeFigureOut">
              <a:rPr lang="en-GB" smtClean="0"/>
              <a:t>30/01/2020</a:t>
            </a:fld>
            <a:endParaRPr lang="en-GB"/>
          </a:p>
        </p:txBody>
      </p:sp>
      <p:sp>
        <p:nvSpPr>
          <p:cNvPr id="8" name="Footer Placeholder 7">
            <a:extLst>
              <a:ext uri="{FF2B5EF4-FFF2-40B4-BE49-F238E27FC236}">
                <a16:creationId xmlns:a16="http://schemas.microsoft.com/office/drawing/2014/main" id="{666F73F4-31A9-465E-AB4A-C6017933318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F67BC35-2CDE-4620-943E-AEA5FEF5E2EC}"/>
              </a:ext>
            </a:extLst>
          </p:cNvPr>
          <p:cNvSpPr>
            <a:spLocks noGrp="1"/>
          </p:cNvSpPr>
          <p:nvPr>
            <p:ph type="sldNum" sz="quarter" idx="12"/>
          </p:nvPr>
        </p:nvSpPr>
        <p:spPr/>
        <p:txBody>
          <a:bodyPr/>
          <a:lstStyle/>
          <a:p>
            <a:fld id="{2A6BDC64-56B5-429E-9BB3-FE59A36B27F2}" type="slidenum">
              <a:rPr lang="en-GB" smtClean="0"/>
              <a:t>‹#›</a:t>
            </a:fld>
            <a:endParaRPr lang="en-GB"/>
          </a:p>
        </p:txBody>
      </p:sp>
    </p:spTree>
    <p:extLst>
      <p:ext uri="{BB962C8B-B14F-4D97-AF65-F5344CB8AC3E}">
        <p14:creationId xmlns:p14="http://schemas.microsoft.com/office/powerpoint/2010/main" val="2076100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7A9E9-74F8-45F2-BE5E-54EE3057163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7119C19-3CFD-4424-A5A4-5384419B9882}"/>
              </a:ext>
            </a:extLst>
          </p:cNvPr>
          <p:cNvSpPr>
            <a:spLocks noGrp="1"/>
          </p:cNvSpPr>
          <p:nvPr>
            <p:ph type="dt" sz="half" idx="10"/>
          </p:nvPr>
        </p:nvSpPr>
        <p:spPr/>
        <p:txBody>
          <a:bodyPr/>
          <a:lstStyle/>
          <a:p>
            <a:fld id="{5A63AEDF-8EE7-471B-84D4-5CBF37E33F60}" type="datetimeFigureOut">
              <a:rPr lang="en-GB" smtClean="0"/>
              <a:t>30/01/2020</a:t>
            </a:fld>
            <a:endParaRPr lang="en-GB"/>
          </a:p>
        </p:txBody>
      </p:sp>
      <p:sp>
        <p:nvSpPr>
          <p:cNvPr id="4" name="Footer Placeholder 3">
            <a:extLst>
              <a:ext uri="{FF2B5EF4-FFF2-40B4-BE49-F238E27FC236}">
                <a16:creationId xmlns:a16="http://schemas.microsoft.com/office/drawing/2014/main" id="{EE8EA0D4-C637-4B99-BCDF-B16E4BC1896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88682F7-635F-4546-80A7-92E86148DA3D}"/>
              </a:ext>
            </a:extLst>
          </p:cNvPr>
          <p:cNvSpPr>
            <a:spLocks noGrp="1"/>
          </p:cNvSpPr>
          <p:nvPr>
            <p:ph type="sldNum" sz="quarter" idx="12"/>
          </p:nvPr>
        </p:nvSpPr>
        <p:spPr/>
        <p:txBody>
          <a:bodyPr/>
          <a:lstStyle/>
          <a:p>
            <a:fld id="{2A6BDC64-56B5-429E-9BB3-FE59A36B27F2}" type="slidenum">
              <a:rPr lang="en-GB" smtClean="0"/>
              <a:t>‹#›</a:t>
            </a:fld>
            <a:endParaRPr lang="en-GB"/>
          </a:p>
        </p:txBody>
      </p:sp>
    </p:spTree>
    <p:extLst>
      <p:ext uri="{BB962C8B-B14F-4D97-AF65-F5344CB8AC3E}">
        <p14:creationId xmlns:p14="http://schemas.microsoft.com/office/powerpoint/2010/main" val="523019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504008-5C6B-47CA-BA5E-08B20298ABE9}"/>
              </a:ext>
            </a:extLst>
          </p:cNvPr>
          <p:cNvSpPr>
            <a:spLocks noGrp="1"/>
          </p:cNvSpPr>
          <p:nvPr>
            <p:ph type="dt" sz="half" idx="10"/>
          </p:nvPr>
        </p:nvSpPr>
        <p:spPr/>
        <p:txBody>
          <a:bodyPr/>
          <a:lstStyle/>
          <a:p>
            <a:fld id="{5A63AEDF-8EE7-471B-84D4-5CBF37E33F60}" type="datetimeFigureOut">
              <a:rPr lang="en-GB" smtClean="0"/>
              <a:t>30/01/2020</a:t>
            </a:fld>
            <a:endParaRPr lang="en-GB"/>
          </a:p>
        </p:txBody>
      </p:sp>
      <p:sp>
        <p:nvSpPr>
          <p:cNvPr id="3" name="Footer Placeholder 2">
            <a:extLst>
              <a:ext uri="{FF2B5EF4-FFF2-40B4-BE49-F238E27FC236}">
                <a16:creationId xmlns:a16="http://schemas.microsoft.com/office/drawing/2014/main" id="{3C8B0442-D77B-4405-B4FC-F2D3776F0D9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F793009-0C9B-4730-A863-85C76B44F0D5}"/>
              </a:ext>
            </a:extLst>
          </p:cNvPr>
          <p:cNvSpPr>
            <a:spLocks noGrp="1"/>
          </p:cNvSpPr>
          <p:nvPr>
            <p:ph type="sldNum" sz="quarter" idx="12"/>
          </p:nvPr>
        </p:nvSpPr>
        <p:spPr/>
        <p:txBody>
          <a:bodyPr/>
          <a:lstStyle/>
          <a:p>
            <a:fld id="{2A6BDC64-56B5-429E-9BB3-FE59A36B27F2}" type="slidenum">
              <a:rPr lang="en-GB" smtClean="0"/>
              <a:t>‹#›</a:t>
            </a:fld>
            <a:endParaRPr lang="en-GB"/>
          </a:p>
        </p:txBody>
      </p:sp>
    </p:spTree>
    <p:extLst>
      <p:ext uri="{BB962C8B-B14F-4D97-AF65-F5344CB8AC3E}">
        <p14:creationId xmlns:p14="http://schemas.microsoft.com/office/powerpoint/2010/main" val="2715474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6C21E-1EAB-4822-8E92-F2124804C8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F71AC60-9B14-4085-9E97-0BF60D660D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89F985D-3163-46FA-A931-193C5D7AF4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B63C38-BAB5-433C-A5A4-0CE1748111E0}"/>
              </a:ext>
            </a:extLst>
          </p:cNvPr>
          <p:cNvSpPr>
            <a:spLocks noGrp="1"/>
          </p:cNvSpPr>
          <p:nvPr>
            <p:ph type="dt" sz="half" idx="10"/>
          </p:nvPr>
        </p:nvSpPr>
        <p:spPr/>
        <p:txBody>
          <a:bodyPr/>
          <a:lstStyle/>
          <a:p>
            <a:fld id="{5A63AEDF-8EE7-471B-84D4-5CBF37E33F60}" type="datetimeFigureOut">
              <a:rPr lang="en-GB" smtClean="0"/>
              <a:t>30/01/2020</a:t>
            </a:fld>
            <a:endParaRPr lang="en-GB"/>
          </a:p>
        </p:txBody>
      </p:sp>
      <p:sp>
        <p:nvSpPr>
          <p:cNvPr id="6" name="Footer Placeholder 5">
            <a:extLst>
              <a:ext uri="{FF2B5EF4-FFF2-40B4-BE49-F238E27FC236}">
                <a16:creationId xmlns:a16="http://schemas.microsoft.com/office/drawing/2014/main" id="{8AF789ED-5F79-4472-9FCD-4424C528F0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4B4B2B-96A0-4580-8757-9A377D7D63C0}"/>
              </a:ext>
            </a:extLst>
          </p:cNvPr>
          <p:cNvSpPr>
            <a:spLocks noGrp="1"/>
          </p:cNvSpPr>
          <p:nvPr>
            <p:ph type="sldNum" sz="quarter" idx="12"/>
          </p:nvPr>
        </p:nvSpPr>
        <p:spPr/>
        <p:txBody>
          <a:bodyPr/>
          <a:lstStyle/>
          <a:p>
            <a:fld id="{2A6BDC64-56B5-429E-9BB3-FE59A36B27F2}" type="slidenum">
              <a:rPr lang="en-GB" smtClean="0"/>
              <a:t>‹#›</a:t>
            </a:fld>
            <a:endParaRPr lang="en-GB"/>
          </a:p>
        </p:txBody>
      </p:sp>
    </p:spTree>
    <p:extLst>
      <p:ext uri="{BB962C8B-B14F-4D97-AF65-F5344CB8AC3E}">
        <p14:creationId xmlns:p14="http://schemas.microsoft.com/office/powerpoint/2010/main" val="793162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138D6-273E-4164-862C-C7470F1693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475AD0A-0074-49F2-BEB7-63034A6700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E9DA14C-5D1C-4CE1-9EFB-63E83375C8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F0BEDA-E209-496D-B787-A18E8707EE3A}"/>
              </a:ext>
            </a:extLst>
          </p:cNvPr>
          <p:cNvSpPr>
            <a:spLocks noGrp="1"/>
          </p:cNvSpPr>
          <p:nvPr>
            <p:ph type="dt" sz="half" idx="10"/>
          </p:nvPr>
        </p:nvSpPr>
        <p:spPr/>
        <p:txBody>
          <a:bodyPr/>
          <a:lstStyle/>
          <a:p>
            <a:fld id="{5A63AEDF-8EE7-471B-84D4-5CBF37E33F60}" type="datetimeFigureOut">
              <a:rPr lang="en-GB" smtClean="0"/>
              <a:t>30/01/2020</a:t>
            </a:fld>
            <a:endParaRPr lang="en-GB"/>
          </a:p>
        </p:txBody>
      </p:sp>
      <p:sp>
        <p:nvSpPr>
          <p:cNvPr id="6" name="Footer Placeholder 5">
            <a:extLst>
              <a:ext uri="{FF2B5EF4-FFF2-40B4-BE49-F238E27FC236}">
                <a16:creationId xmlns:a16="http://schemas.microsoft.com/office/drawing/2014/main" id="{D9D3721F-BC43-4576-91B3-7DEF73D98CC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D6EF86-8871-4521-82A5-36E072B05775}"/>
              </a:ext>
            </a:extLst>
          </p:cNvPr>
          <p:cNvSpPr>
            <a:spLocks noGrp="1"/>
          </p:cNvSpPr>
          <p:nvPr>
            <p:ph type="sldNum" sz="quarter" idx="12"/>
          </p:nvPr>
        </p:nvSpPr>
        <p:spPr/>
        <p:txBody>
          <a:bodyPr/>
          <a:lstStyle/>
          <a:p>
            <a:fld id="{2A6BDC64-56B5-429E-9BB3-FE59A36B27F2}" type="slidenum">
              <a:rPr lang="en-GB" smtClean="0"/>
              <a:t>‹#›</a:t>
            </a:fld>
            <a:endParaRPr lang="en-GB"/>
          </a:p>
        </p:txBody>
      </p:sp>
    </p:spTree>
    <p:extLst>
      <p:ext uri="{BB962C8B-B14F-4D97-AF65-F5344CB8AC3E}">
        <p14:creationId xmlns:p14="http://schemas.microsoft.com/office/powerpoint/2010/main" val="543474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0756FF-1521-4E4A-9019-141A8F5E07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D7C6313-102A-4525-9D5A-624FDCEEA0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2090CE-C360-4662-8554-17676C9971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63AEDF-8EE7-471B-84D4-5CBF37E33F60}" type="datetimeFigureOut">
              <a:rPr lang="en-GB" smtClean="0"/>
              <a:t>30/01/2020</a:t>
            </a:fld>
            <a:endParaRPr lang="en-GB"/>
          </a:p>
        </p:txBody>
      </p:sp>
      <p:sp>
        <p:nvSpPr>
          <p:cNvPr id="5" name="Footer Placeholder 4">
            <a:extLst>
              <a:ext uri="{FF2B5EF4-FFF2-40B4-BE49-F238E27FC236}">
                <a16:creationId xmlns:a16="http://schemas.microsoft.com/office/drawing/2014/main" id="{B44DCEB7-7466-4291-A156-3843B75099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5189298-5841-4B52-ABDF-A62173156C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6BDC64-56B5-429E-9BB3-FE59A36B27F2}" type="slidenum">
              <a:rPr lang="en-GB" smtClean="0"/>
              <a:t>‹#›</a:t>
            </a:fld>
            <a:endParaRPr lang="en-GB"/>
          </a:p>
        </p:txBody>
      </p:sp>
    </p:spTree>
    <p:extLst>
      <p:ext uri="{BB962C8B-B14F-4D97-AF65-F5344CB8AC3E}">
        <p14:creationId xmlns:p14="http://schemas.microsoft.com/office/powerpoint/2010/main" val="3786902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F186BD-CE68-4C3E-AF0D-67C130B9F2B7}" type="datetimeFigureOut">
              <a:rPr lang="en-GB" smtClean="0"/>
              <a:t>30/01/2020</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D4FA0F-12F4-45E4-A6C1-5B28254044AE}" type="slidenum">
              <a:rPr lang="en-GB" smtClean="0"/>
              <a:t>‹#›</a:t>
            </a:fld>
            <a:endParaRPr lang="en-GB"/>
          </a:p>
        </p:txBody>
      </p:sp>
    </p:spTree>
    <p:extLst>
      <p:ext uri="{BB962C8B-B14F-4D97-AF65-F5344CB8AC3E}">
        <p14:creationId xmlns:p14="http://schemas.microsoft.com/office/powerpoint/2010/main" val="25090450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hyperlink" Target="http://commons.wikimedia.org/wiki/File:Veggie_burger_speed_eating_contest.jp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7.xml"/><Relationship Id="rId5" Type="http://schemas.openxmlformats.org/officeDocument/2006/relationships/image" Target="../media/image1.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hyperlink" Target="https://creativecommons.org/licenses/by/3.0/" TargetMode="External"/><Relationship Id="rId4" Type="http://schemas.openxmlformats.org/officeDocument/2006/relationships/hyperlink" Target="https://chaoticsoulzzz.wordpress.com/tag/time-wastin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3.xml"/><Relationship Id="rId5" Type="http://schemas.openxmlformats.org/officeDocument/2006/relationships/hyperlink" Target="https://creativecommons.org/licenses/by/3.0/" TargetMode="External"/><Relationship Id="rId4" Type="http://schemas.openxmlformats.org/officeDocument/2006/relationships/hyperlink" Target="https://chaoticsoulzzz.wordpress.com/tag/time-wastin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89CE8-2254-4DAF-99BB-00F318F30973}"/>
              </a:ext>
            </a:extLst>
          </p:cNvPr>
          <p:cNvSpPr>
            <a:spLocks noGrp="1"/>
          </p:cNvSpPr>
          <p:nvPr>
            <p:ph type="ctrTitle"/>
          </p:nvPr>
        </p:nvSpPr>
        <p:spPr>
          <a:xfrm>
            <a:off x="1524000" y="330200"/>
            <a:ext cx="9144000" cy="3179763"/>
          </a:xfrm>
        </p:spPr>
        <p:txBody>
          <a:bodyPr>
            <a:normAutofit/>
          </a:bodyPr>
          <a:lstStyle/>
          <a:p>
            <a:r>
              <a:rPr lang="en-GB" dirty="0">
                <a:solidFill>
                  <a:schemeClr val="accent4">
                    <a:lumMod val="75000"/>
                  </a:schemeClr>
                </a:solidFill>
              </a:rPr>
              <a:t>ENGLISH:</a:t>
            </a:r>
            <a:br>
              <a:rPr lang="en-GB" dirty="0"/>
            </a:br>
            <a:r>
              <a:rPr lang="en-GB" dirty="0">
                <a:solidFill>
                  <a:srgbClr val="0070C0"/>
                </a:solidFill>
              </a:rPr>
              <a:t>WRITING</a:t>
            </a:r>
            <a:br>
              <a:rPr lang="en-GB" dirty="0"/>
            </a:br>
            <a:r>
              <a:rPr lang="en-GB" dirty="0"/>
              <a:t>CONCLUSIONS</a:t>
            </a:r>
          </a:p>
        </p:txBody>
      </p:sp>
      <p:pic>
        <p:nvPicPr>
          <p:cNvPr id="4" name="Picture 3">
            <a:extLst>
              <a:ext uri="{FF2B5EF4-FFF2-40B4-BE49-F238E27FC236}">
                <a16:creationId xmlns:a16="http://schemas.microsoft.com/office/drawing/2014/main" id="{898A7EB5-A536-4796-927B-1DB1F1658CA2}"/>
              </a:ext>
            </a:extLst>
          </p:cNvPr>
          <p:cNvPicPr>
            <a:picLocks noChangeAspect="1"/>
          </p:cNvPicPr>
          <p:nvPr/>
        </p:nvPicPr>
        <p:blipFill>
          <a:blip r:embed="rId3"/>
          <a:stretch>
            <a:fillRect/>
          </a:stretch>
        </p:blipFill>
        <p:spPr>
          <a:xfrm>
            <a:off x="10668000" y="0"/>
            <a:ext cx="1295400" cy="1295400"/>
          </a:xfrm>
          <a:prstGeom prst="rect">
            <a:avLst/>
          </a:prstGeom>
        </p:spPr>
      </p:pic>
      <p:pic>
        <p:nvPicPr>
          <p:cNvPr id="5" name="Picture 4">
            <a:extLst>
              <a:ext uri="{FF2B5EF4-FFF2-40B4-BE49-F238E27FC236}">
                <a16:creationId xmlns:a16="http://schemas.microsoft.com/office/drawing/2014/main" id="{F293AB85-D51B-46BA-BB2D-235B2A5D4444}"/>
              </a:ext>
            </a:extLst>
          </p:cNvPr>
          <p:cNvPicPr>
            <a:picLocks noChangeAspect="1"/>
          </p:cNvPicPr>
          <p:nvPr/>
        </p:nvPicPr>
        <p:blipFill>
          <a:blip r:embed="rId4"/>
          <a:stretch>
            <a:fillRect/>
          </a:stretch>
        </p:blipFill>
        <p:spPr>
          <a:xfrm>
            <a:off x="5462349" y="5349875"/>
            <a:ext cx="6729652" cy="1508125"/>
          </a:xfrm>
          <a:prstGeom prst="rect">
            <a:avLst/>
          </a:prstGeom>
        </p:spPr>
      </p:pic>
    </p:spTree>
    <p:extLst>
      <p:ext uri="{BB962C8B-B14F-4D97-AF65-F5344CB8AC3E}">
        <p14:creationId xmlns:p14="http://schemas.microsoft.com/office/powerpoint/2010/main" val="1075506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5666830-9A19-4E01-8505-D6C7F9AC5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erson eating a hot dog&#10;&#10;Description automatically generated">
            <a:extLst>
              <a:ext uri="{FF2B5EF4-FFF2-40B4-BE49-F238E27FC236}">
                <a16:creationId xmlns:a16="http://schemas.microsoft.com/office/drawing/2014/main" id="{5530BAA4-4253-4D9A-A6B7-74C1A4E4A3D7}"/>
              </a:ext>
            </a:extLst>
          </p:cNvPr>
          <p:cNvPicPr>
            <a:picLocks noGrp="1" noChangeAspect="1"/>
          </p:cNvPicPr>
          <p:nvPr>
            <p:ph idx="1"/>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4307" r="7308"/>
          <a:stretch/>
        </p:blipFill>
        <p:spPr>
          <a:xfrm>
            <a:off x="4110127" y="10"/>
            <a:ext cx="8081873" cy="5332974"/>
          </a:xfrm>
          <a:custGeom>
            <a:avLst/>
            <a:gdLst>
              <a:gd name="connsiteX0" fmla="*/ 0 w 8081873"/>
              <a:gd name="connsiteY0" fmla="*/ 0 h 6858000"/>
              <a:gd name="connsiteX1" fmla="*/ 8081873 w 8081873"/>
              <a:gd name="connsiteY1" fmla="*/ 0 h 6858000"/>
              <a:gd name="connsiteX2" fmla="*/ 8081873 w 8081873"/>
              <a:gd name="connsiteY2" fmla="*/ 6858000 h 6858000"/>
              <a:gd name="connsiteX3" fmla="*/ 0 w 8081873"/>
              <a:gd name="connsiteY3" fmla="*/ 6858000 h 6858000"/>
              <a:gd name="connsiteX4" fmla="*/ 68897 w 8081873"/>
              <a:gd name="connsiteY4" fmla="*/ 6734633 h 6858000"/>
              <a:gd name="connsiteX5" fmla="*/ 848920 w 8081873"/>
              <a:gd name="connsiteY5" fmla="*/ 3429000 h 6858000"/>
              <a:gd name="connsiteX6" fmla="*/ 68897 w 8081873"/>
              <a:gd name="connsiteY6" fmla="*/ 1233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13" name="Freeform: Shape 12">
            <a:extLst>
              <a:ext uri="{FF2B5EF4-FFF2-40B4-BE49-F238E27FC236}">
                <a16:creationId xmlns:a16="http://schemas.microsoft.com/office/drawing/2014/main" id="{AE9FC877-7FB6-4D22-9988-35420644E2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E41809D1-F12E-46BB-B804-5F209D325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CC2F28C-39B6-4CFA-83D6-CE31083EA827}"/>
              </a:ext>
            </a:extLst>
          </p:cNvPr>
          <p:cNvSpPr>
            <a:spLocks noGrp="1"/>
          </p:cNvSpPr>
          <p:nvPr>
            <p:ph type="title"/>
          </p:nvPr>
        </p:nvSpPr>
        <p:spPr>
          <a:xfrm>
            <a:off x="477981" y="1122363"/>
            <a:ext cx="4023360" cy="3204134"/>
          </a:xfrm>
        </p:spPr>
        <p:txBody>
          <a:bodyPr vert="horz" lIns="91440" tIns="45720" rIns="91440" bIns="45720" rtlCol="0" anchor="b">
            <a:normAutofit/>
          </a:bodyPr>
          <a:lstStyle/>
          <a:p>
            <a:pPr algn="l">
              <a:lnSpc>
                <a:spcPct val="90000"/>
              </a:lnSpc>
            </a:pPr>
            <a:r>
              <a:rPr lang="en-US" sz="4800" dirty="0"/>
              <a:t>Thanks For Reading</a:t>
            </a:r>
          </a:p>
        </p:txBody>
      </p:sp>
      <p:sp>
        <p:nvSpPr>
          <p:cNvPr id="17" name="Rectangle 1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02AC9597-760D-46BF-AE90-4DBFED985AC1}"/>
              </a:ext>
            </a:extLst>
          </p:cNvPr>
          <p:cNvSpPr txBox="1"/>
          <p:nvPr/>
        </p:nvSpPr>
        <p:spPr>
          <a:xfrm>
            <a:off x="1108917" y="5359070"/>
            <a:ext cx="10287504" cy="584775"/>
          </a:xfrm>
          <a:prstGeom prst="rect">
            <a:avLst/>
          </a:prstGeom>
          <a:noFill/>
        </p:spPr>
        <p:txBody>
          <a:bodyPr wrap="square" rtlCol="0">
            <a:spAutoFit/>
          </a:bodyPr>
          <a:lstStyle/>
          <a:p>
            <a:r>
              <a:rPr lang="en-GB" sz="3200" dirty="0"/>
              <a:t>http://mintlawacademy.aberdeenshire.sch.uk/English/</a:t>
            </a:r>
          </a:p>
        </p:txBody>
      </p:sp>
    </p:spTree>
    <p:extLst>
      <p:ext uri="{BB962C8B-B14F-4D97-AF65-F5344CB8AC3E}">
        <p14:creationId xmlns:p14="http://schemas.microsoft.com/office/powerpoint/2010/main" val="2010014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Structuring an Essay</a:t>
            </a:r>
          </a:p>
        </p:txBody>
      </p:sp>
      <p:pic>
        <p:nvPicPr>
          <p:cNvPr id="2050" name="Picture 2" descr="http://nutritionanalyser.com/wp-content/uploads/2015/04/fast-foods-hamburger-single-regular-patty-plain-foo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95800" y="2321776"/>
            <a:ext cx="3467100" cy="2686051"/>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p:cNvCxnSpPr>
            <a:stCxn id="7" idx="2"/>
          </p:cNvCxnSpPr>
          <p:nvPr/>
        </p:nvCxnSpPr>
        <p:spPr>
          <a:xfrm flipH="1">
            <a:off x="6510292" y="2048654"/>
            <a:ext cx="2177996" cy="588258"/>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248128" y="1525434"/>
            <a:ext cx="2880320" cy="523220"/>
          </a:xfrm>
          <a:prstGeom prst="rect">
            <a:avLst/>
          </a:prstGeom>
          <a:noFill/>
          <a:ln>
            <a:solidFill>
              <a:srgbClr val="FF0000"/>
            </a:solidFill>
          </a:ln>
        </p:spPr>
        <p:txBody>
          <a:bodyPr wrap="square" rtlCol="0">
            <a:spAutoFit/>
          </a:bodyPr>
          <a:lstStyle/>
          <a:p>
            <a:r>
              <a:rPr lang="en-GB" sz="2800" dirty="0">
                <a:solidFill>
                  <a:prstClr val="black"/>
                </a:solidFill>
                <a:latin typeface="Calibri"/>
              </a:rPr>
              <a:t>An Introduction </a:t>
            </a:r>
          </a:p>
        </p:txBody>
      </p:sp>
      <p:cxnSp>
        <p:nvCxnSpPr>
          <p:cNvPr id="9" name="Straight Arrow Connector 8"/>
          <p:cNvCxnSpPr>
            <a:cxnSpLocks/>
          </p:cNvCxnSpPr>
          <p:nvPr/>
        </p:nvCxnSpPr>
        <p:spPr>
          <a:xfrm flipH="1" flipV="1">
            <a:off x="6826796" y="4251533"/>
            <a:ext cx="714722" cy="697476"/>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356140" y="4181983"/>
            <a:ext cx="3240360" cy="584775"/>
          </a:xfrm>
          <a:prstGeom prst="rect">
            <a:avLst/>
          </a:prstGeom>
          <a:noFill/>
          <a:ln>
            <a:solidFill>
              <a:srgbClr val="FF0000"/>
            </a:solidFill>
          </a:ln>
        </p:spPr>
        <p:txBody>
          <a:bodyPr wrap="square" rtlCol="0">
            <a:spAutoFit/>
          </a:bodyPr>
          <a:lstStyle/>
          <a:p>
            <a:r>
              <a:rPr lang="en-GB" sz="3200" dirty="0">
                <a:solidFill>
                  <a:prstClr val="black"/>
                </a:solidFill>
                <a:latin typeface="Calibri"/>
              </a:rPr>
              <a:t>A Conclusion </a:t>
            </a:r>
          </a:p>
        </p:txBody>
      </p:sp>
      <p:sp>
        <p:nvSpPr>
          <p:cNvPr id="11" name="TextBox 10"/>
          <p:cNvSpPr txBox="1"/>
          <p:nvPr/>
        </p:nvSpPr>
        <p:spPr>
          <a:xfrm>
            <a:off x="8256240" y="2564904"/>
            <a:ext cx="2016224" cy="1815882"/>
          </a:xfrm>
          <a:prstGeom prst="rect">
            <a:avLst/>
          </a:prstGeom>
          <a:noFill/>
          <a:ln>
            <a:solidFill>
              <a:srgbClr val="FF0000"/>
            </a:solidFill>
          </a:ln>
        </p:spPr>
        <p:txBody>
          <a:bodyPr wrap="square" rtlCol="0">
            <a:spAutoFit/>
          </a:bodyPr>
          <a:lstStyle/>
          <a:p>
            <a:r>
              <a:rPr lang="en-GB" sz="2800" dirty="0">
                <a:solidFill>
                  <a:prstClr val="black"/>
                </a:solidFill>
                <a:latin typeface="Calibri"/>
              </a:rPr>
              <a:t>The bits that hold the whole thing together.</a:t>
            </a:r>
          </a:p>
        </p:txBody>
      </p:sp>
      <p:cxnSp>
        <p:nvCxnSpPr>
          <p:cNvPr id="13" name="Straight Connector 12"/>
          <p:cNvCxnSpPr>
            <a:stCxn id="7" idx="2"/>
            <a:endCxn id="11" idx="0"/>
          </p:cNvCxnSpPr>
          <p:nvPr/>
        </p:nvCxnSpPr>
        <p:spPr>
          <a:xfrm>
            <a:off x="8688288" y="2048654"/>
            <a:ext cx="576064" cy="51625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0" idx="0"/>
            <a:endCxn id="11" idx="2"/>
          </p:cNvCxnSpPr>
          <p:nvPr/>
        </p:nvCxnSpPr>
        <p:spPr>
          <a:xfrm>
            <a:off x="8976320" y="4181983"/>
            <a:ext cx="288032" cy="19880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295800" y="3813906"/>
            <a:ext cx="1296144" cy="12637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847528" y="1628800"/>
            <a:ext cx="2448272" cy="3970318"/>
          </a:xfrm>
          <a:prstGeom prst="rect">
            <a:avLst/>
          </a:prstGeom>
          <a:noFill/>
          <a:ln>
            <a:solidFill>
              <a:srgbClr val="FF0000"/>
            </a:solidFill>
          </a:ln>
        </p:spPr>
        <p:txBody>
          <a:bodyPr wrap="square" rtlCol="0">
            <a:spAutoFit/>
          </a:bodyPr>
          <a:lstStyle/>
          <a:p>
            <a:r>
              <a:rPr lang="en-GB" sz="2800" dirty="0">
                <a:solidFill>
                  <a:prstClr val="black"/>
                </a:solidFill>
                <a:latin typeface="Calibri"/>
              </a:rPr>
              <a:t>The main body of the essay – usually 3 section (NB sections not paragraphs). This is the tasty bit that gets you the marks. </a:t>
            </a:r>
          </a:p>
        </p:txBody>
      </p:sp>
      <p:pic>
        <p:nvPicPr>
          <p:cNvPr id="14" name="Picture 13">
            <a:extLst>
              <a:ext uri="{FF2B5EF4-FFF2-40B4-BE49-F238E27FC236}">
                <a16:creationId xmlns:a16="http://schemas.microsoft.com/office/drawing/2014/main" id="{70C70377-B3EE-44C7-9105-D70CB5BC17A4}"/>
              </a:ext>
            </a:extLst>
          </p:cNvPr>
          <p:cNvPicPr>
            <a:picLocks noChangeAspect="1"/>
          </p:cNvPicPr>
          <p:nvPr/>
        </p:nvPicPr>
        <p:blipFill>
          <a:blip r:embed="rId4"/>
          <a:stretch>
            <a:fillRect/>
          </a:stretch>
        </p:blipFill>
        <p:spPr>
          <a:xfrm>
            <a:off x="5462348" y="5389284"/>
            <a:ext cx="6729652" cy="1508125"/>
          </a:xfrm>
          <a:prstGeom prst="rect">
            <a:avLst/>
          </a:prstGeom>
        </p:spPr>
      </p:pic>
      <p:pic>
        <p:nvPicPr>
          <p:cNvPr id="17" name="Picture 16">
            <a:extLst>
              <a:ext uri="{FF2B5EF4-FFF2-40B4-BE49-F238E27FC236}">
                <a16:creationId xmlns:a16="http://schemas.microsoft.com/office/drawing/2014/main" id="{8E18ED61-1533-474E-B1BF-4A4267CB55B8}"/>
              </a:ext>
            </a:extLst>
          </p:cNvPr>
          <p:cNvPicPr>
            <a:picLocks noChangeAspect="1"/>
          </p:cNvPicPr>
          <p:nvPr/>
        </p:nvPicPr>
        <p:blipFill>
          <a:blip r:embed="rId5"/>
          <a:stretch>
            <a:fillRect/>
          </a:stretch>
        </p:blipFill>
        <p:spPr>
          <a:xfrm>
            <a:off x="10668000" y="0"/>
            <a:ext cx="1295400" cy="1295400"/>
          </a:xfrm>
          <a:prstGeom prst="rect">
            <a:avLst/>
          </a:prstGeom>
        </p:spPr>
      </p:pic>
    </p:spTree>
    <p:extLst>
      <p:ext uri="{BB962C8B-B14F-4D97-AF65-F5344CB8AC3E}">
        <p14:creationId xmlns:p14="http://schemas.microsoft.com/office/powerpoint/2010/main" val="3477525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E03D11-C7D0-4763-A421-1973AC014773}"/>
              </a:ext>
            </a:extLst>
          </p:cNvPr>
          <p:cNvSpPr>
            <a:spLocks noGrp="1"/>
          </p:cNvSpPr>
          <p:nvPr>
            <p:ph type="title"/>
          </p:nvPr>
        </p:nvSpPr>
        <p:spPr/>
        <p:txBody>
          <a:bodyPr/>
          <a:lstStyle/>
          <a:p>
            <a:r>
              <a:rPr lang="en-GB" dirty="0"/>
              <a:t>What You Need to Know </a:t>
            </a:r>
          </a:p>
        </p:txBody>
      </p:sp>
      <p:sp>
        <p:nvSpPr>
          <p:cNvPr id="5" name="Content Placeholder 4">
            <a:extLst>
              <a:ext uri="{FF2B5EF4-FFF2-40B4-BE49-F238E27FC236}">
                <a16:creationId xmlns:a16="http://schemas.microsoft.com/office/drawing/2014/main" id="{6338FF58-708F-496A-AE8D-BD75C7DD08AA}"/>
              </a:ext>
            </a:extLst>
          </p:cNvPr>
          <p:cNvSpPr>
            <a:spLocks noGrp="1"/>
          </p:cNvSpPr>
          <p:nvPr>
            <p:ph idx="1"/>
          </p:nvPr>
        </p:nvSpPr>
        <p:spPr/>
        <p:txBody>
          <a:bodyPr/>
          <a:lstStyle/>
          <a:p>
            <a:r>
              <a:rPr lang="en-GB" dirty="0"/>
              <a:t>Acts as a summary of your essay.</a:t>
            </a:r>
          </a:p>
          <a:p>
            <a:r>
              <a:rPr lang="en-GB" dirty="0"/>
              <a:t>Answers the question.</a:t>
            </a:r>
          </a:p>
          <a:p>
            <a:r>
              <a:rPr lang="en-GB" dirty="0"/>
              <a:t>Brings your essay to a close.</a:t>
            </a:r>
          </a:p>
          <a:p>
            <a:endParaRPr lang="en-GB" dirty="0"/>
          </a:p>
        </p:txBody>
      </p:sp>
      <p:pic>
        <p:nvPicPr>
          <p:cNvPr id="3" name="Picture 2">
            <a:extLst>
              <a:ext uri="{FF2B5EF4-FFF2-40B4-BE49-F238E27FC236}">
                <a16:creationId xmlns:a16="http://schemas.microsoft.com/office/drawing/2014/main" id="{87148C98-C90A-4288-983C-BEFF0BA73844}"/>
              </a:ext>
            </a:extLst>
          </p:cNvPr>
          <p:cNvPicPr>
            <a:picLocks noChangeAspect="1"/>
          </p:cNvPicPr>
          <p:nvPr/>
        </p:nvPicPr>
        <p:blipFill>
          <a:blip r:embed="rId3"/>
          <a:stretch>
            <a:fillRect/>
          </a:stretch>
        </p:blipFill>
        <p:spPr>
          <a:xfrm>
            <a:off x="7783551" y="5424643"/>
            <a:ext cx="4408449" cy="1433357"/>
          </a:xfrm>
          <a:prstGeom prst="rect">
            <a:avLst/>
          </a:prstGeom>
        </p:spPr>
      </p:pic>
    </p:spTree>
    <p:extLst>
      <p:ext uri="{BB962C8B-B14F-4D97-AF65-F5344CB8AC3E}">
        <p14:creationId xmlns:p14="http://schemas.microsoft.com/office/powerpoint/2010/main" val="2013139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93B08FD-5ECC-4728-AA84-CD6AC875BF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2549107E-EC98-4933-8F8F-A1713C393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216557"/>
          </a:xfrm>
          <a:custGeom>
            <a:avLst/>
            <a:gdLst>
              <a:gd name="connsiteX0" fmla="*/ 0 w 12188952"/>
              <a:gd name="connsiteY0" fmla="*/ 0 h 6216557"/>
              <a:gd name="connsiteX1" fmla="*/ 12188952 w 12188952"/>
              <a:gd name="connsiteY1" fmla="*/ 0 h 6216557"/>
              <a:gd name="connsiteX2" fmla="*/ 12188952 w 12188952"/>
              <a:gd name="connsiteY2" fmla="*/ 5609705 h 6216557"/>
              <a:gd name="connsiteX3" fmla="*/ 12049115 w 12188952"/>
              <a:gd name="connsiteY3" fmla="*/ 5640762 h 6216557"/>
              <a:gd name="connsiteX4" fmla="*/ 6096001 w 12188952"/>
              <a:gd name="connsiteY4" fmla="*/ 6216557 h 6216557"/>
              <a:gd name="connsiteX5" fmla="*/ 142887 w 12188952"/>
              <a:gd name="connsiteY5" fmla="*/ 5640762 h 6216557"/>
              <a:gd name="connsiteX6" fmla="*/ 0 w 12188952"/>
              <a:gd name="connsiteY6" fmla="*/ 5609028 h 6216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a:ln w="9525">
            <a:noFill/>
          </a:ln>
          <a:effectLst>
            <a:outerShdw blurRad="50800" dist="38100" dir="5400000" algn="t"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Content Placeholder 4" descr="A close up of a mans face&#10;&#10;Description automatically generated">
            <a:extLst>
              <a:ext uri="{FF2B5EF4-FFF2-40B4-BE49-F238E27FC236}">
                <a16:creationId xmlns:a16="http://schemas.microsoft.com/office/drawing/2014/main" id="{9BDBF927-353A-4A25-AB55-4DE44079F809}"/>
              </a:ext>
            </a:extLst>
          </p:cNvPr>
          <p:cNvPicPr>
            <a:picLocks noGrp="1" noChangeAspect="1"/>
          </p:cNvPicPr>
          <p:nvPr>
            <p:ph idx="1"/>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t="12762" b="4665"/>
          <a:stretch/>
        </p:blipFill>
        <p:spPr>
          <a:xfrm>
            <a:off x="20" y="1"/>
            <a:ext cx="12191980" cy="6216557"/>
          </a:xfrm>
          <a:custGeom>
            <a:avLst/>
            <a:gdLst>
              <a:gd name="connsiteX0" fmla="*/ 0 w 12188952"/>
              <a:gd name="connsiteY0" fmla="*/ 0 h 6216557"/>
              <a:gd name="connsiteX1" fmla="*/ 12188952 w 12188952"/>
              <a:gd name="connsiteY1" fmla="*/ 0 h 6216557"/>
              <a:gd name="connsiteX2" fmla="*/ 12188952 w 12188952"/>
              <a:gd name="connsiteY2" fmla="*/ 5609705 h 6216557"/>
              <a:gd name="connsiteX3" fmla="*/ 12049115 w 12188952"/>
              <a:gd name="connsiteY3" fmla="*/ 5640762 h 6216557"/>
              <a:gd name="connsiteX4" fmla="*/ 6096001 w 12188952"/>
              <a:gd name="connsiteY4" fmla="*/ 6216557 h 6216557"/>
              <a:gd name="connsiteX5" fmla="*/ 142887 w 12188952"/>
              <a:gd name="connsiteY5" fmla="*/ 5640762 h 6216557"/>
              <a:gd name="connsiteX6" fmla="*/ 0 w 12188952"/>
              <a:gd name="connsiteY6" fmla="*/ 5609028 h 6216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6" name="TextBox 5">
            <a:extLst>
              <a:ext uri="{FF2B5EF4-FFF2-40B4-BE49-F238E27FC236}">
                <a16:creationId xmlns:a16="http://schemas.microsoft.com/office/drawing/2014/main" id="{9652521A-6B21-4098-BAE1-8B5EC1EA3D49}"/>
              </a:ext>
            </a:extLst>
          </p:cNvPr>
          <p:cNvSpPr txBox="1"/>
          <p:nvPr/>
        </p:nvSpPr>
        <p:spPr>
          <a:xfrm>
            <a:off x="10005184" y="6657945"/>
            <a:ext cx="2186816" cy="200055"/>
          </a:xfrm>
          <a:prstGeom prst="rect">
            <a:avLst/>
          </a:prstGeom>
          <a:solidFill>
            <a:srgbClr val="000000"/>
          </a:solidFill>
        </p:spPr>
        <p:txBody>
          <a:bodyPr wrap="none" rtlCol="0">
            <a:spAutoFit/>
          </a:bodyPr>
          <a:lstStyle/>
          <a:p>
            <a:pPr algn="r">
              <a:spcAft>
                <a:spcPts val="600"/>
              </a:spcAft>
            </a:pPr>
            <a:r>
              <a:rPr lang="en-GB" sz="700">
                <a:solidFill>
                  <a:srgbClr val="FFFFFF"/>
                </a:solidFill>
                <a:hlinkClick r:id="rId4" tooltip="https://chaoticsoulzzz.wordpress.com/tag/time-wasting/">
                  <a:extLst>
                    <a:ext uri="{A12FA001-AC4F-418D-AE19-62706E023703}">
                      <ahyp:hlinkClr xmlns:ahyp="http://schemas.microsoft.com/office/drawing/2018/hyperlinkcolor" val="tx"/>
                    </a:ext>
                  </a:extLst>
                </a:hlinkClick>
              </a:rPr>
              <a:t>This Photo</a:t>
            </a:r>
            <a:r>
              <a:rPr lang="en-GB" sz="700">
                <a:solidFill>
                  <a:srgbClr val="FFFFFF"/>
                </a:solidFill>
              </a:rPr>
              <a:t> by Unknown Author is licensed under </a:t>
            </a:r>
            <a:r>
              <a:rPr lang="en-GB" sz="700">
                <a:solidFill>
                  <a:srgbClr val="FFFFFF"/>
                </a:solidFill>
                <a:hlinkClick r:id="rId5" tooltip="https://creativecommons.org/licenses/by/3.0/">
                  <a:extLst>
                    <a:ext uri="{A12FA001-AC4F-418D-AE19-62706E023703}">
                      <ahyp:hlinkClr xmlns:ahyp="http://schemas.microsoft.com/office/drawing/2018/hyperlinkcolor" val="tx"/>
                    </a:ext>
                  </a:extLst>
                </a:hlinkClick>
              </a:rPr>
              <a:t>CC BY</a:t>
            </a:r>
            <a:endParaRPr lang="en-GB" sz="700">
              <a:solidFill>
                <a:srgbClr val="FFFFFF"/>
              </a:solidFill>
            </a:endParaRPr>
          </a:p>
        </p:txBody>
      </p:sp>
    </p:spTree>
    <p:extLst>
      <p:ext uri="{BB962C8B-B14F-4D97-AF65-F5344CB8AC3E}">
        <p14:creationId xmlns:p14="http://schemas.microsoft.com/office/powerpoint/2010/main" val="2821790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0E4C519-FBE9-4ABE-A8F9-C2CBE32693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4" descr="A close up of a mans face&#10;&#10;Description automatically generated">
            <a:extLst>
              <a:ext uri="{FF2B5EF4-FFF2-40B4-BE49-F238E27FC236}">
                <a16:creationId xmlns:a16="http://schemas.microsoft.com/office/drawing/2014/main" id="{5974305C-23F2-4DD4-9723-949FFCCA0517}"/>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r="19446" b="-1"/>
          <a:stretch/>
        </p:blipFill>
        <p:spPr>
          <a:xfrm>
            <a:off x="3245637" y="-1"/>
            <a:ext cx="8946363" cy="6858000"/>
          </a:xfrm>
          <a:custGeom>
            <a:avLst/>
            <a:gdLst>
              <a:gd name="connsiteX0" fmla="*/ 0 w 8946363"/>
              <a:gd name="connsiteY0" fmla="*/ 0 h 6858000"/>
              <a:gd name="connsiteX1" fmla="*/ 8946363 w 8946363"/>
              <a:gd name="connsiteY1" fmla="*/ 0 h 6858000"/>
              <a:gd name="connsiteX2" fmla="*/ 8946363 w 8946363"/>
              <a:gd name="connsiteY2" fmla="*/ 6858000 h 6858000"/>
              <a:gd name="connsiteX3" fmla="*/ 1 w 8946363"/>
              <a:gd name="connsiteY3" fmla="*/ 6858000 h 6858000"/>
              <a:gd name="connsiteX4" fmla="*/ 60040 w 8946363"/>
              <a:gd name="connsiteY4" fmla="*/ 6788731 h 6858000"/>
              <a:gd name="connsiteX5" fmla="*/ 1210035 w 8946363"/>
              <a:gd name="connsiteY5" fmla="*/ 3429001 h 6858000"/>
              <a:gd name="connsiteX6" fmla="*/ 60040 w 8946363"/>
              <a:gd name="connsiteY6" fmla="*/ 6927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46363" h="6858000">
                <a:moveTo>
                  <a:pt x="0" y="0"/>
                </a:moveTo>
                <a:lnTo>
                  <a:pt x="8946363" y="0"/>
                </a:lnTo>
                <a:lnTo>
                  <a:pt x="8946363" y="6858000"/>
                </a:lnTo>
                <a:lnTo>
                  <a:pt x="1" y="6858000"/>
                </a:lnTo>
                <a:lnTo>
                  <a:pt x="60040" y="6788731"/>
                </a:lnTo>
                <a:cubicBezTo>
                  <a:pt x="770566" y="5928901"/>
                  <a:pt x="1210035" y="4741057"/>
                  <a:pt x="1210035" y="3429001"/>
                </a:cubicBezTo>
                <a:cubicBezTo>
                  <a:pt x="1210035" y="2116945"/>
                  <a:pt x="770566" y="929101"/>
                  <a:pt x="60040" y="69272"/>
                </a:cubicBezTo>
                <a:close/>
              </a:path>
            </a:pathLst>
          </a:custGeom>
        </p:spPr>
      </p:pic>
      <p:sp useBgFill="1">
        <p:nvSpPr>
          <p:cNvPr id="12" name="Freeform: Shape 11">
            <a:extLst>
              <a:ext uri="{FF2B5EF4-FFF2-40B4-BE49-F238E27FC236}">
                <a16:creationId xmlns:a16="http://schemas.microsoft.com/office/drawing/2014/main" id="{80EC29FB-299E-49F3-8C7B-01199632A3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455672" cy="6858000"/>
          </a:xfrm>
          <a:custGeom>
            <a:avLst/>
            <a:gdLst>
              <a:gd name="connsiteX0" fmla="*/ 0 w 4455672"/>
              <a:gd name="connsiteY0" fmla="*/ 0 h 6858000"/>
              <a:gd name="connsiteX1" fmla="*/ 3245636 w 4455672"/>
              <a:gd name="connsiteY1" fmla="*/ 0 h 6858000"/>
              <a:gd name="connsiteX2" fmla="*/ 3305677 w 4455672"/>
              <a:gd name="connsiteY2" fmla="*/ 69272 h 6858000"/>
              <a:gd name="connsiteX3" fmla="*/ 4455672 w 4455672"/>
              <a:gd name="connsiteY3" fmla="*/ 3429001 h 6858000"/>
              <a:gd name="connsiteX4" fmla="*/ 3305677 w 4455672"/>
              <a:gd name="connsiteY4" fmla="*/ 6788731 h 6858000"/>
              <a:gd name="connsiteX5" fmla="*/ 3245638 w 4455672"/>
              <a:gd name="connsiteY5" fmla="*/ 6858000 h 6858000"/>
              <a:gd name="connsiteX6" fmla="*/ 0 w 445567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2" h="6858000">
                <a:moveTo>
                  <a:pt x="0" y="0"/>
                </a:moveTo>
                <a:lnTo>
                  <a:pt x="3245636" y="0"/>
                </a:lnTo>
                <a:lnTo>
                  <a:pt x="3305677" y="69272"/>
                </a:lnTo>
                <a:cubicBezTo>
                  <a:pt x="4016203" y="929101"/>
                  <a:pt x="4455672" y="2116945"/>
                  <a:pt x="4455672" y="3429001"/>
                </a:cubicBezTo>
                <a:cubicBezTo>
                  <a:pt x="4455672" y="4741057"/>
                  <a:pt x="4016203" y="5928901"/>
                  <a:pt x="3305677" y="6788731"/>
                </a:cubicBezTo>
                <a:lnTo>
                  <a:pt x="3245638" y="6858000"/>
                </a:lnTo>
                <a:lnTo>
                  <a:pt x="0" y="6858000"/>
                </a:lnTo>
                <a:close/>
              </a:path>
            </a:pathLst>
          </a:custGeom>
          <a:ln w="9525">
            <a:solidFill>
              <a:srgbClr val="EFEFEF"/>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Freeform: Shape 13">
            <a:extLst>
              <a:ext uri="{FF2B5EF4-FFF2-40B4-BE49-F238E27FC236}">
                <a16:creationId xmlns:a16="http://schemas.microsoft.com/office/drawing/2014/main" id="{C29A2522-B27A-45C5-897B-79A1407D1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6528" cy="6858000"/>
          </a:xfrm>
          <a:custGeom>
            <a:avLst/>
            <a:gdLst>
              <a:gd name="connsiteX0" fmla="*/ 0 w 4446528"/>
              <a:gd name="connsiteY0" fmla="*/ 0 h 6858000"/>
              <a:gd name="connsiteX1" fmla="*/ 3236492 w 4446528"/>
              <a:gd name="connsiteY1" fmla="*/ 0 h 6858000"/>
              <a:gd name="connsiteX2" fmla="*/ 3296533 w 4446528"/>
              <a:gd name="connsiteY2" fmla="*/ 69272 h 6858000"/>
              <a:gd name="connsiteX3" fmla="*/ 4446528 w 4446528"/>
              <a:gd name="connsiteY3" fmla="*/ 3429001 h 6858000"/>
              <a:gd name="connsiteX4" fmla="*/ 3296533 w 4446528"/>
              <a:gd name="connsiteY4" fmla="*/ 6788731 h 6858000"/>
              <a:gd name="connsiteX5" fmla="*/ 3236494 w 4446528"/>
              <a:gd name="connsiteY5" fmla="*/ 6858000 h 6858000"/>
              <a:gd name="connsiteX6" fmla="*/ 0 w 4446528"/>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8" h="6858000">
                <a:moveTo>
                  <a:pt x="0" y="0"/>
                </a:moveTo>
                <a:lnTo>
                  <a:pt x="3236492" y="0"/>
                </a:lnTo>
                <a:lnTo>
                  <a:pt x="3296533" y="69272"/>
                </a:lnTo>
                <a:cubicBezTo>
                  <a:pt x="4007059" y="929101"/>
                  <a:pt x="4446528" y="2116945"/>
                  <a:pt x="4446528" y="3429001"/>
                </a:cubicBezTo>
                <a:cubicBezTo>
                  <a:pt x="4446528" y="4741057"/>
                  <a:pt x="4007059" y="5928901"/>
                  <a:pt x="3296533" y="6788731"/>
                </a:cubicBezTo>
                <a:lnTo>
                  <a:pt x="3236494"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509C482-4C80-44CE-8E15-0CD3F10D641F}"/>
              </a:ext>
            </a:extLst>
          </p:cNvPr>
          <p:cNvSpPr>
            <a:spLocks noGrp="1"/>
          </p:cNvSpPr>
          <p:nvPr>
            <p:ph type="title"/>
          </p:nvPr>
        </p:nvSpPr>
        <p:spPr>
          <a:xfrm>
            <a:off x="371093" y="1161288"/>
            <a:ext cx="5033663" cy="1239012"/>
          </a:xfrm>
        </p:spPr>
        <p:txBody>
          <a:bodyPr anchor="ctr">
            <a:normAutofit/>
          </a:bodyPr>
          <a:lstStyle/>
          <a:p>
            <a:r>
              <a:rPr lang="en-GB" sz="2800" dirty="0"/>
              <a:t>How To Write A Conclusion</a:t>
            </a:r>
          </a:p>
        </p:txBody>
      </p:sp>
      <p:sp>
        <p:nvSpPr>
          <p:cNvPr id="16" name="Rectangle 15">
            <a:extLst>
              <a:ext uri="{FF2B5EF4-FFF2-40B4-BE49-F238E27FC236}">
                <a16:creationId xmlns:a16="http://schemas.microsoft.com/office/drawing/2014/main" id="{98E79BE4-34FE-485A-98A5-92CE8F7C4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420961"/>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8" name="Rectangle 17">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4181" y="2443480"/>
            <a:ext cx="338328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C2CE9417-0F66-42E9-BDF2-444FC2D16C72}"/>
              </a:ext>
            </a:extLst>
          </p:cNvPr>
          <p:cNvSpPr>
            <a:spLocks noGrp="1"/>
          </p:cNvSpPr>
          <p:nvPr>
            <p:ph idx="1"/>
          </p:nvPr>
        </p:nvSpPr>
        <p:spPr>
          <a:xfrm>
            <a:off x="371094" y="2718054"/>
            <a:ext cx="5180620" cy="3207258"/>
          </a:xfrm>
        </p:spPr>
        <p:txBody>
          <a:bodyPr anchor="t">
            <a:normAutofit fontScale="92500" lnSpcReduction="10000"/>
          </a:bodyPr>
          <a:lstStyle/>
          <a:p>
            <a:pPr fontAlgn="base"/>
            <a:r>
              <a:rPr lang="en-US" b="1" dirty="0">
                <a:latin typeface="Calibri" panose="020F0502020204030204" pitchFamily="34" charset="0"/>
              </a:rPr>
              <a:t>A</a:t>
            </a:r>
            <a:r>
              <a:rPr lang="en-US" dirty="0">
                <a:latin typeface="Calibri" panose="020F0502020204030204" pitchFamily="34" charset="0"/>
              </a:rPr>
              <a:t>UTHOR​</a:t>
            </a:r>
            <a:endParaRPr lang="en-US" dirty="0">
              <a:latin typeface="Segoe UI" panose="020B0502040204020203" pitchFamily="34" charset="0"/>
            </a:endParaRPr>
          </a:p>
          <a:p>
            <a:pPr fontAlgn="base"/>
            <a:r>
              <a:rPr lang="en-US" b="1" dirty="0">
                <a:latin typeface="Calibri" panose="020F0502020204030204" pitchFamily="34" charset="0"/>
              </a:rPr>
              <a:t>T</a:t>
            </a:r>
            <a:r>
              <a:rPr lang="en-US" dirty="0">
                <a:latin typeface="Calibri" panose="020F0502020204030204" pitchFamily="34" charset="0"/>
              </a:rPr>
              <a:t>EXT​</a:t>
            </a:r>
            <a:endParaRPr lang="en-US" dirty="0">
              <a:latin typeface="Segoe UI" panose="020B0502040204020203" pitchFamily="34" charset="0"/>
            </a:endParaRPr>
          </a:p>
          <a:p>
            <a:pPr fontAlgn="base"/>
            <a:r>
              <a:rPr lang="en-US" b="1" dirty="0">
                <a:latin typeface="Calibri" panose="020F0502020204030204" pitchFamily="34" charset="0"/>
              </a:rPr>
              <a:t>T</a:t>
            </a:r>
            <a:r>
              <a:rPr lang="en-US" dirty="0">
                <a:latin typeface="Calibri" panose="020F0502020204030204" pitchFamily="34" charset="0"/>
              </a:rPr>
              <a:t>ASK​</a:t>
            </a:r>
            <a:endParaRPr lang="en-US" dirty="0">
              <a:latin typeface="Segoe UI" panose="020B0502040204020203" pitchFamily="34" charset="0"/>
            </a:endParaRPr>
          </a:p>
          <a:p>
            <a:pPr fontAlgn="base"/>
            <a:r>
              <a:rPr lang="en-US" b="1" dirty="0">
                <a:latin typeface="Calibri" panose="020F0502020204030204" pitchFamily="34" charset="0"/>
              </a:rPr>
              <a:t>A</a:t>
            </a:r>
            <a:r>
              <a:rPr lang="en-US" dirty="0">
                <a:latin typeface="Calibri" panose="020F0502020204030204" pitchFamily="34" charset="0"/>
              </a:rPr>
              <a:t>NSWER THE QUESTION BY​</a:t>
            </a:r>
            <a:endParaRPr lang="en-US" dirty="0">
              <a:latin typeface="Segoe UI" panose="020B0502040204020203" pitchFamily="34" charset="0"/>
            </a:endParaRPr>
          </a:p>
          <a:p>
            <a:pPr fontAlgn="base"/>
            <a:r>
              <a:rPr lang="en-US" b="1" dirty="0">
                <a:latin typeface="Calibri" panose="020F0502020204030204" pitchFamily="34" charset="0"/>
              </a:rPr>
              <a:t>C</a:t>
            </a:r>
            <a:r>
              <a:rPr lang="en-US" dirty="0">
                <a:latin typeface="Calibri" panose="020F0502020204030204" pitchFamily="34" charset="0"/>
              </a:rPr>
              <a:t>ONCLUDING​</a:t>
            </a:r>
            <a:endParaRPr lang="en-US" dirty="0">
              <a:latin typeface="Segoe UI" panose="020B0502040204020203" pitchFamily="34" charset="0"/>
            </a:endParaRPr>
          </a:p>
          <a:p>
            <a:pPr fontAlgn="base"/>
            <a:r>
              <a:rPr lang="en-US" b="1" dirty="0">
                <a:latin typeface="Calibri" panose="020F0502020204030204" pitchFamily="34" charset="0"/>
              </a:rPr>
              <a:t>K</a:t>
            </a:r>
            <a:r>
              <a:rPr lang="en-US" dirty="0">
                <a:latin typeface="Calibri" panose="020F0502020204030204" pitchFamily="34" charset="0"/>
              </a:rPr>
              <a:t>NOWLEDGE</a:t>
            </a:r>
            <a:endParaRPr lang="en-US" dirty="0">
              <a:latin typeface="Segoe UI" panose="020B0502040204020203" pitchFamily="34" charset="0"/>
            </a:endParaRPr>
          </a:p>
          <a:p>
            <a:pPr marL="0" indent="0">
              <a:buNone/>
            </a:pPr>
            <a:endParaRPr lang="en-GB" sz="1700" dirty="0"/>
          </a:p>
        </p:txBody>
      </p:sp>
      <p:sp>
        <p:nvSpPr>
          <p:cNvPr id="5" name="TextBox 4">
            <a:extLst>
              <a:ext uri="{FF2B5EF4-FFF2-40B4-BE49-F238E27FC236}">
                <a16:creationId xmlns:a16="http://schemas.microsoft.com/office/drawing/2014/main" id="{E0DD9AAC-FE2E-4A91-9A08-3B6F9A8AA1E8}"/>
              </a:ext>
            </a:extLst>
          </p:cNvPr>
          <p:cNvSpPr txBox="1"/>
          <p:nvPr/>
        </p:nvSpPr>
        <p:spPr>
          <a:xfrm>
            <a:off x="10005184" y="6657945"/>
            <a:ext cx="2186816" cy="200055"/>
          </a:xfrm>
          <a:prstGeom prst="rect">
            <a:avLst/>
          </a:prstGeom>
          <a:solidFill>
            <a:srgbClr val="000000"/>
          </a:solidFill>
        </p:spPr>
        <p:txBody>
          <a:bodyPr wrap="none" rtlCol="0">
            <a:spAutoFit/>
          </a:bodyPr>
          <a:lstStyle/>
          <a:p>
            <a:pPr algn="r">
              <a:spcAft>
                <a:spcPts val="600"/>
              </a:spcAft>
            </a:pPr>
            <a:r>
              <a:rPr lang="en-GB" sz="700">
                <a:solidFill>
                  <a:srgbClr val="FFFFFF"/>
                </a:solidFill>
                <a:hlinkClick r:id="rId4" tooltip="https://chaoticsoulzzz.wordpress.com/tag/time-wasting/">
                  <a:extLst>
                    <a:ext uri="{A12FA001-AC4F-418D-AE19-62706E023703}">
                      <ahyp:hlinkClr xmlns:ahyp="http://schemas.microsoft.com/office/drawing/2018/hyperlinkcolor" val="tx"/>
                    </a:ext>
                  </a:extLst>
                </a:hlinkClick>
              </a:rPr>
              <a:t>This Photo</a:t>
            </a:r>
            <a:r>
              <a:rPr lang="en-GB" sz="700">
                <a:solidFill>
                  <a:srgbClr val="FFFFFF"/>
                </a:solidFill>
              </a:rPr>
              <a:t> by Unknown Author is licensed under </a:t>
            </a:r>
            <a:r>
              <a:rPr lang="en-GB" sz="700">
                <a:solidFill>
                  <a:srgbClr val="FFFFFF"/>
                </a:solidFill>
                <a:hlinkClick r:id="rId5" tooltip="https://creativecommons.org/licenses/by/3.0/">
                  <a:extLst>
                    <a:ext uri="{A12FA001-AC4F-418D-AE19-62706E023703}">
                      <ahyp:hlinkClr xmlns:ahyp="http://schemas.microsoft.com/office/drawing/2018/hyperlinkcolor" val="tx"/>
                    </a:ext>
                  </a:extLst>
                </a:hlinkClick>
              </a:rPr>
              <a:t>CC BY</a:t>
            </a:r>
            <a:endParaRPr lang="en-GB" sz="700">
              <a:solidFill>
                <a:srgbClr val="FFFFFF"/>
              </a:solidFill>
            </a:endParaRPr>
          </a:p>
        </p:txBody>
      </p:sp>
    </p:spTree>
    <p:extLst>
      <p:ext uri="{BB962C8B-B14F-4D97-AF65-F5344CB8AC3E}">
        <p14:creationId xmlns:p14="http://schemas.microsoft.com/office/powerpoint/2010/main" val="3866899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3040A-F281-4A61-AD68-4B5E6531B90E}"/>
              </a:ext>
            </a:extLst>
          </p:cNvPr>
          <p:cNvSpPr>
            <a:spLocks noGrp="1"/>
          </p:cNvSpPr>
          <p:nvPr>
            <p:ph type="title"/>
          </p:nvPr>
        </p:nvSpPr>
        <p:spPr/>
        <p:txBody>
          <a:bodyPr/>
          <a:lstStyle/>
          <a:p>
            <a:r>
              <a:rPr lang="en-GB" dirty="0"/>
              <a:t>Example Conclusion</a:t>
            </a:r>
          </a:p>
        </p:txBody>
      </p:sp>
      <p:sp>
        <p:nvSpPr>
          <p:cNvPr id="3" name="Content Placeholder 2">
            <a:extLst>
              <a:ext uri="{FF2B5EF4-FFF2-40B4-BE49-F238E27FC236}">
                <a16:creationId xmlns:a16="http://schemas.microsoft.com/office/drawing/2014/main" id="{BF6EF3F3-B236-4ABE-BE9D-FFCC53E3D405}"/>
              </a:ext>
            </a:extLst>
          </p:cNvPr>
          <p:cNvSpPr>
            <a:spLocks noGrp="1"/>
          </p:cNvSpPr>
          <p:nvPr>
            <p:ph idx="1"/>
          </p:nvPr>
        </p:nvSpPr>
        <p:spPr>
          <a:xfrm>
            <a:off x="609600" y="1600201"/>
            <a:ext cx="7240859" cy="4525963"/>
          </a:xfrm>
        </p:spPr>
        <p:txBody>
          <a:bodyPr>
            <a:normAutofit/>
          </a:bodyPr>
          <a:lstStyle/>
          <a:p>
            <a:pPr marL="0" indent="0">
              <a:buNone/>
            </a:pPr>
            <a:r>
              <a:rPr lang="en-GB" dirty="0"/>
              <a:t>In conclusion the main character of the TV episode “</a:t>
            </a:r>
            <a:r>
              <a:rPr lang="en-GB" dirty="0">
                <a:solidFill>
                  <a:schemeClr val="accent6"/>
                </a:solidFill>
              </a:rPr>
              <a:t>White Christmas”</a:t>
            </a:r>
            <a:r>
              <a:rPr lang="en-GB" dirty="0"/>
              <a:t> </a:t>
            </a:r>
            <a:r>
              <a:rPr lang="en-GB" dirty="0">
                <a:solidFill>
                  <a:schemeClr val="accent5">
                    <a:lumMod val="75000"/>
                  </a:schemeClr>
                </a:solidFill>
              </a:rPr>
              <a:t>is a hero who is not all he seems.</a:t>
            </a:r>
            <a:r>
              <a:rPr lang="en-GB" dirty="0"/>
              <a:t>  The director initially makes him seem like he is a good guy and it is only when we get to the end that we realise that we were wrong.</a:t>
            </a:r>
          </a:p>
        </p:txBody>
      </p:sp>
      <p:sp>
        <p:nvSpPr>
          <p:cNvPr id="5" name="TextBox 4">
            <a:extLst>
              <a:ext uri="{FF2B5EF4-FFF2-40B4-BE49-F238E27FC236}">
                <a16:creationId xmlns:a16="http://schemas.microsoft.com/office/drawing/2014/main" id="{614B75D0-9B6E-49FB-82E6-F755809FFCD0}"/>
              </a:ext>
            </a:extLst>
          </p:cNvPr>
          <p:cNvSpPr txBox="1"/>
          <p:nvPr/>
        </p:nvSpPr>
        <p:spPr>
          <a:xfrm>
            <a:off x="8369300" y="1701800"/>
            <a:ext cx="3581400" cy="4339650"/>
          </a:xfrm>
          <a:prstGeom prst="rect">
            <a:avLst/>
          </a:prstGeom>
          <a:noFill/>
        </p:spPr>
        <p:txBody>
          <a:bodyPr wrap="square" rtlCol="0">
            <a:spAutoFit/>
          </a:bodyPr>
          <a:lstStyle/>
          <a:p>
            <a:r>
              <a:rPr lang="en-GB" sz="3600" dirty="0"/>
              <a:t>AUTHOR​ </a:t>
            </a:r>
            <a:r>
              <a:rPr lang="en-GB" sz="4800" dirty="0">
                <a:solidFill>
                  <a:srgbClr val="FF0000"/>
                </a:solidFill>
              </a:rPr>
              <a:t>X</a:t>
            </a:r>
            <a:endParaRPr lang="en-GB" sz="3600" dirty="0">
              <a:solidFill>
                <a:srgbClr val="FF0000"/>
              </a:solidFill>
            </a:endParaRPr>
          </a:p>
          <a:p>
            <a:r>
              <a:rPr lang="en-GB" sz="3600" dirty="0">
                <a:solidFill>
                  <a:schemeClr val="accent6"/>
                </a:solidFill>
              </a:rPr>
              <a:t>TEXT ​</a:t>
            </a:r>
          </a:p>
          <a:p>
            <a:r>
              <a:rPr lang="en-GB" sz="3600" dirty="0">
                <a:solidFill>
                  <a:schemeClr val="accent5">
                    <a:lumMod val="75000"/>
                  </a:schemeClr>
                </a:solidFill>
              </a:rPr>
              <a:t>TASK​</a:t>
            </a:r>
          </a:p>
          <a:p>
            <a:r>
              <a:rPr lang="en-GB" sz="3600" dirty="0"/>
              <a:t>ANSWER THE QUESTION BY​</a:t>
            </a:r>
          </a:p>
          <a:p>
            <a:r>
              <a:rPr lang="en-GB" sz="3600" dirty="0"/>
              <a:t>CONCLUDING​</a:t>
            </a:r>
          </a:p>
          <a:p>
            <a:r>
              <a:rPr lang="en-GB" sz="3600" dirty="0"/>
              <a:t>KNOWLEDGE   </a:t>
            </a:r>
            <a:r>
              <a:rPr lang="en-GB" sz="4800" dirty="0">
                <a:solidFill>
                  <a:srgbClr val="FF0000"/>
                </a:solidFill>
              </a:rPr>
              <a:t>X</a:t>
            </a:r>
            <a:endParaRPr lang="en-GB" sz="3600" dirty="0">
              <a:solidFill>
                <a:srgbClr val="FF0000"/>
              </a:solidFill>
            </a:endParaRPr>
          </a:p>
        </p:txBody>
      </p:sp>
    </p:spTree>
    <p:extLst>
      <p:ext uri="{BB962C8B-B14F-4D97-AF65-F5344CB8AC3E}">
        <p14:creationId xmlns:p14="http://schemas.microsoft.com/office/powerpoint/2010/main" val="4000239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60AE2A4-D6E3-44E8-80B8-A24E02E598D7}"/>
              </a:ext>
            </a:extLst>
          </p:cNvPr>
          <p:cNvSpPr>
            <a:spLocks noGrp="1"/>
          </p:cNvSpPr>
          <p:nvPr>
            <p:ph type="title"/>
          </p:nvPr>
        </p:nvSpPr>
        <p:spPr/>
        <p:txBody>
          <a:bodyPr/>
          <a:lstStyle/>
          <a:p>
            <a:r>
              <a:rPr lang="en-GB" dirty="0"/>
              <a:t>Conclusions</a:t>
            </a:r>
          </a:p>
        </p:txBody>
      </p:sp>
      <p:sp>
        <p:nvSpPr>
          <p:cNvPr id="8" name="Text Placeholder 7">
            <a:extLst>
              <a:ext uri="{FF2B5EF4-FFF2-40B4-BE49-F238E27FC236}">
                <a16:creationId xmlns:a16="http://schemas.microsoft.com/office/drawing/2014/main" id="{42DB4C75-B62B-41E8-8759-D3D316C63FE5}"/>
              </a:ext>
            </a:extLst>
          </p:cNvPr>
          <p:cNvSpPr>
            <a:spLocks noGrp="1"/>
          </p:cNvSpPr>
          <p:nvPr>
            <p:ph type="body" idx="1"/>
          </p:nvPr>
        </p:nvSpPr>
        <p:spPr/>
        <p:txBody>
          <a:bodyPr/>
          <a:lstStyle/>
          <a:p>
            <a:r>
              <a:rPr lang="en-GB" dirty="0"/>
              <a:t>Bad</a:t>
            </a:r>
          </a:p>
        </p:txBody>
      </p:sp>
      <p:sp>
        <p:nvSpPr>
          <p:cNvPr id="9" name="Content Placeholder 8">
            <a:extLst>
              <a:ext uri="{FF2B5EF4-FFF2-40B4-BE49-F238E27FC236}">
                <a16:creationId xmlns:a16="http://schemas.microsoft.com/office/drawing/2014/main" id="{49AA74D1-97BA-425F-983E-360B189B66B5}"/>
              </a:ext>
            </a:extLst>
          </p:cNvPr>
          <p:cNvSpPr>
            <a:spLocks noGrp="1"/>
          </p:cNvSpPr>
          <p:nvPr>
            <p:ph sz="half" idx="2"/>
          </p:nvPr>
        </p:nvSpPr>
        <p:spPr/>
        <p:txBody>
          <a:bodyPr/>
          <a:lstStyle/>
          <a:p>
            <a:pPr marL="0" indent="0">
              <a:buNone/>
            </a:pPr>
            <a:r>
              <a:rPr lang="en-GB" dirty="0"/>
              <a:t>In conclusion the main character of the TV episode “White Christmas” is a hero who is not all he seems.  </a:t>
            </a:r>
          </a:p>
        </p:txBody>
      </p:sp>
      <p:sp>
        <p:nvSpPr>
          <p:cNvPr id="10" name="Text Placeholder 9">
            <a:extLst>
              <a:ext uri="{FF2B5EF4-FFF2-40B4-BE49-F238E27FC236}">
                <a16:creationId xmlns:a16="http://schemas.microsoft.com/office/drawing/2014/main" id="{C3084BFD-ECF5-49AF-B44F-0E0FC43E3C3F}"/>
              </a:ext>
            </a:extLst>
          </p:cNvPr>
          <p:cNvSpPr>
            <a:spLocks noGrp="1"/>
          </p:cNvSpPr>
          <p:nvPr>
            <p:ph type="body" sz="quarter" idx="3"/>
          </p:nvPr>
        </p:nvSpPr>
        <p:spPr/>
        <p:txBody>
          <a:bodyPr/>
          <a:lstStyle/>
          <a:p>
            <a:r>
              <a:rPr lang="en-GB" dirty="0"/>
              <a:t>Better</a:t>
            </a:r>
          </a:p>
        </p:txBody>
      </p:sp>
      <p:sp>
        <p:nvSpPr>
          <p:cNvPr id="11" name="Content Placeholder 10">
            <a:extLst>
              <a:ext uri="{FF2B5EF4-FFF2-40B4-BE49-F238E27FC236}">
                <a16:creationId xmlns:a16="http://schemas.microsoft.com/office/drawing/2014/main" id="{F4D556D0-1335-42F6-9FBE-9AF79A3600B1}"/>
              </a:ext>
            </a:extLst>
          </p:cNvPr>
          <p:cNvSpPr>
            <a:spLocks noGrp="1"/>
          </p:cNvSpPr>
          <p:nvPr>
            <p:ph sz="quarter" idx="4"/>
          </p:nvPr>
        </p:nvSpPr>
        <p:spPr/>
        <p:txBody>
          <a:bodyPr/>
          <a:lstStyle/>
          <a:p>
            <a:pPr marL="0" indent="0">
              <a:buNone/>
            </a:pPr>
            <a:r>
              <a:rPr lang="en-GB" dirty="0"/>
              <a:t>In conclusion, </a:t>
            </a:r>
            <a:r>
              <a:rPr lang="en-GB" b="1" u="sng" dirty="0">
                <a:solidFill>
                  <a:srgbClr val="FF0000"/>
                </a:solidFill>
              </a:rPr>
              <a:t>Matt Trent in Black Mirror’s </a:t>
            </a:r>
            <a:r>
              <a:rPr lang="en-GB" dirty="0"/>
              <a:t>“White Christmas” is a hero who is not all he seems.</a:t>
            </a:r>
          </a:p>
        </p:txBody>
      </p:sp>
    </p:spTree>
    <p:extLst>
      <p:ext uri="{BB962C8B-B14F-4D97-AF65-F5344CB8AC3E}">
        <p14:creationId xmlns:p14="http://schemas.microsoft.com/office/powerpoint/2010/main" val="3439684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60AE2A4-D6E3-44E8-80B8-A24E02E598D7}"/>
              </a:ext>
            </a:extLst>
          </p:cNvPr>
          <p:cNvSpPr>
            <a:spLocks noGrp="1"/>
          </p:cNvSpPr>
          <p:nvPr>
            <p:ph type="title"/>
          </p:nvPr>
        </p:nvSpPr>
        <p:spPr/>
        <p:txBody>
          <a:bodyPr/>
          <a:lstStyle/>
          <a:p>
            <a:r>
              <a:rPr lang="en-GB" dirty="0"/>
              <a:t>Conclusions</a:t>
            </a:r>
          </a:p>
        </p:txBody>
      </p:sp>
      <p:sp>
        <p:nvSpPr>
          <p:cNvPr id="8" name="Text Placeholder 7">
            <a:extLst>
              <a:ext uri="{FF2B5EF4-FFF2-40B4-BE49-F238E27FC236}">
                <a16:creationId xmlns:a16="http://schemas.microsoft.com/office/drawing/2014/main" id="{42DB4C75-B62B-41E8-8759-D3D316C63FE5}"/>
              </a:ext>
            </a:extLst>
          </p:cNvPr>
          <p:cNvSpPr>
            <a:spLocks noGrp="1"/>
          </p:cNvSpPr>
          <p:nvPr>
            <p:ph type="body" idx="1"/>
          </p:nvPr>
        </p:nvSpPr>
        <p:spPr/>
        <p:txBody>
          <a:bodyPr/>
          <a:lstStyle/>
          <a:p>
            <a:pPr algn="ctr"/>
            <a:r>
              <a:rPr lang="en-GB" dirty="0"/>
              <a:t>Bad</a:t>
            </a:r>
          </a:p>
        </p:txBody>
      </p:sp>
      <p:sp>
        <p:nvSpPr>
          <p:cNvPr id="9" name="Content Placeholder 8">
            <a:extLst>
              <a:ext uri="{FF2B5EF4-FFF2-40B4-BE49-F238E27FC236}">
                <a16:creationId xmlns:a16="http://schemas.microsoft.com/office/drawing/2014/main" id="{49AA74D1-97BA-425F-983E-360B189B66B5}"/>
              </a:ext>
            </a:extLst>
          </p:cNvPr>
          <p:cNvSpPr>
            <a:spLocks noGrp="1"/>
          </p:cNvSpPr>
          <p:nvPr>
            <p:ph sz="half" idx="2"/>
          </p:nvPr>
        </p:nvSpPr>
        <p:spPr>
          <a:xfrm>
            <a:off x="609601" y="2174875"/>
            <a:ext cx="4584700" cy="3951288"/>
          </a:xfrm>
        </p:spPr>
        <p:txBody>
          <a:bodyPr>
            <a:normAutofit/>
          </a:bodyPr>
          <a:lstStyle/>
          <a:p>
            <a:pPr marL="0" indent="0">
              <a:buNone/>
            </a:pPr>
            <a:r>
              <a:rPr lang="en-GB" dirty="0"/>
              <a:t>The director initially makes him seem like he is a good guy and it is only when we get to the end that we realise that we were wrong.</a:t>
            </a:r>
          </a:p>
        </p:txBody>
      </p:sp>
      <p:sp>
        <p:nvSpPr>
          <p:cNvPr id="10" name="Text Placeholder 9">
            <a:extLst>
              <a:ext uri="{FF2B5EF4-FFF2-40B4-BE49-F238E27FC236}">
                <a16:creationId xmlns:a16="http://schemas.microsoft.com/office/drawing/2014/main" id="{C3084BFD-ECF5-49AF-B44F-0E0FC43E3C3F}"/>
              </a:ext>
            </a:extLst>
          </p:cNvPr>
          <p:cNvSpPr>
            <a:spLocks noGrp="1"/>
          </p:cNvSpPr>
          <p:nvPr>
            <p:ph type="body" sz="quarter" idx="3"/>
          </p:nvPr>
        </p:nvSpPr>
        <p:spPr>
          <a:xfrm>
            <a:off x="5334000" y="1535113"/>
            <a:ext cx="6248401" cy="639762"/>
          </a:xfrm>
        </p:spPr>
        <p:txBody>
          <a:bodyPr/>
          <a:lstStyle/>
          <a:p>
            <a:pPr algn="ctr"/>
            <a:r>
              <a:rPr lang="en-GB" dirty="0"/>
              <a:t>Better</a:t>
            </a:r>
          </a:p>
        </p:txBody>
      </p:sp>
      <p:sp>
        <p:nvSpPr>
          <p:cNvPr id="11" name="Content Placeholder 10">
            <a:extLst>
              <a:ext uri="{FF2B5EF4-FFF2-40B4-BE49-F238E27FC236}">
                <a16:creationId xmlns:a16="http://schemas.microsoft.com/office/drawing/2014/main" id="{F4D556D0-1335-42F6-9FBE-9AF79A3600B1}"/>
              </a:ext>
            </a:extLst>
          </p:cNvPr>
          <p:cNvSpPr>
            <a:spLocks noGrp="1"/>
          </p:cNvSpPr>
          <p:nvPr>
            <p:ph sz="quarter" idx="4"/>
          </p:nvPr>
        </p:nvSpPr>
        <p:spPr>
          <a:xfrm>
            <a:off x="5194302" y="2174875"/>
            <a:ext cx="6388100" cy="3951288"/>
          </a:xfrm>
        </p:spPr>
        <p:txBody>
          <a:bodyPr>
            <a:normAutofit/>
          </a:bodyPr>
          <a:lstStyle/>
          <a:p>
            <a:pPr marL="0" indent="0">
              <a:buNone/>
            </a:pPr>
            <a:r>
              <a:rPr lang="en-GB" dirty="0">
                <a:solidFill>
                  <a:srgbClr val="FF0000"/>
                </a:solidFill>
              </a:rPr>
              <a:t>Tibbetts’ </a:t>
            </a:r>
            <a:r>
              <a:rPr lang="en-GB" dirty="0">
                <a:highlight>
                  <a:srgbClr val="FFFF00"/>
                </a:highlight>
              </a:rPr>
              <a:t>clever use of various direction and techniques in the opening sequence </a:t>
            </a:r>
            <a:r>
              <a:rPr lang="en-GB" dirty="0"/>
              <a:t>paint Matt to be hero of the story, due to his more likeable tendencies, rather than Joe Potter who is initially presented as a sullen, introverted man. However, as the episode progresses, it reveals Matt’s more sadistic side through his sexual deviancy and torture of others, which ultimately leaves the audience in no doubt that he is a hero who is not wholly good</a:t>
            </a:r>
          </a:p>
        </p:txBody>
      </p:sp>
    </p:spTree>
    <p:extLst>
      <p:ext uri="{BB962C8B-B14F-4D97-AF65-F5344CB8AC3E}">
        <p14:creationId xmlns:p14="http://schemas.microsoft.com/office/powerpoint/2010/main" val="3367909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81DAEAB-FE82-4E40-9577-72278CFAE690}"/>
              </a:ext>
            </a:extLst>
          </p:cNvPr>
          <p:cNvSpPr>
            <a:spLocks noGrp="1"/>
          </p:cNvSpPr>
          <p:nvPr>
            <p:ph type="title"/>
          </p:nvPr>
        </p:nvSpPr>
        <p:spPr/>
        <p:txBody>
          <a:bodyPr/>
          <a:lstStyle/>
          <a:p>
            <a:r>
              <a:rPr lang="en-GB" dirty="0"/>
              <a:t>All Put Together </a:t>
            </a:r>
          </a:p>
        </p:txBody>
      </p:sp>
      <p:sp>
        <p:nvSpPr>
          <p:cNvPr id="8" name="Content Placeholder 7">
            <a:extLst>
              <a:ext uri="{FF2B5EF4-FFF2-40B4-BE49-F238E27FC236}">
                <a16:creationId xmlns:a16="http://schemas.microsoft.com/office/drawing/2014/main" id="{78AA94D6-13E1-476A-A12D-1D83FA99193F}"/>
              </a:ext>
            </a:extLst>
          </p:cNvPr>
          <p:cNvSpPr>
            <a:spLocks noGrp="1"/>
          </p:cNvSpPr>
          <p:nvPr>
            <p:ph idx="1"/>
          </p:nvPr>
        </p:nvSpPr>
        <p:spPr/>
        <p:txBody>
          <a:bodyPr/>
          <a:lstStyle/>
          <a:p>
            <a:pPr marL="0" indent="0">
              <a:buNone/>
            </a:pPr>
            <a:r>
              <a:rPr lang="en-GB" dirty="0"/>
              <a:t>In conclusion, Matt Trent in Black Mirror’s “White Christmas” is a hero who is not all he seems.  Tibbetts’ clever use of various direction and techniques in the opening sequence paint Matt to be hero of the story, due to his more likeable tendencies, rather than Joe Potter who is initially presented as a sullen, introverted man. However, as the episode progresses, it reveals Matt’s more sadistic side through his sexual deviancy and torture of others, which ultimately leaves the audience in no doubt that he is a hero who is not wholly good</a:t>
            </a:r>
          </a:p>
        </p:txBody>
      </p:sp>
    </p:spTree>
    <p:extLst>
      <p:ext uri="{BB962C8B-B14F-4D97-AF65-F5344CB8AC3E}">
        <p14:creationId xmlns:p14="http://schemas.microsoft.com/office/powerpoint/2010/main" val="5247639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F03C802D67D244AE07BA25825A2716" ma:contentTypeVersion="12" ma:contentTypeDescription="Create a new document." ma:contentTypeScope="" ma:versionID="6814ff327b565619cd3394a242487feb">
  <xsd:schema xmlns:xsd="http://www.w3.org/2001/XMLSchema" xmlns:xs="http://www.w3.org/2001/XMLSchema" xmlns:p="http://schemas.microsoft.com/office/2006/metadata/properties" xmlns:ns3="d18d12db-7a33-4af9-9eb6-336737f1dc5a" xmlns:ns4="238d958d-7e11-4bee-a295-95ff37beaf04" targetNamespace="http://schemas.microsoft.com/office/2006/metadata/properties" ma:root="true" ma:fieldsID="71b1a0c745942adfd8c6639465a4e724" ns3:_="" ns4:_="">
    <xsd:import namespace="d18d12db-7a33-4af9-9eb6-336737f1dc5a"/>
    <xsd:import namespace="238d958d-7e11-4bee-a295-95ff37beaf0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8d12db-7a33-4af9-9eb6-336737f1dc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8d958d-7e11-4bee-a295-95ff37beaf04"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FB2BCFA-3F5C-4C6C-95EF-CABFD3E431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8d12db-7a33-4af9-9eb6-336737f1dc5a"/>
    <ds:schemaRef ds:uri="238d958d-7e11-4bee-a295-95ff37beaf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1FED345-BB92-4220-948A-B506DEFB96C5}">
  <ds:schemaRefs>
    <ds:schemaRef ds:uri="http://schemas.microsoft.com/sharepoint/v3/contenttype/forms"/>
  </ds:schemaRefs>
</ds:datastoreItem>
</file>

<file path=customXml/itemProps3.xml><?xml version="1.0" encoding="utf-8"?>
<ds:datastoreItem xmlns:ds="http://schemas.openxmlformats.org/officeDocument/2006/customXml" ds:itemID="{89D79541-3249-4D8C-9BF9-72DD3756AB8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37</TotalTime>
  <Words>1260</Words>
  <Application>Microsoft Office PowerPoint</Application>
  <PresentationFormat>Widescreen</PresentationFormat>
  <Paragraphs>99</Paragraphs>
  <Slides>10</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Calibri Light</vt:lpstr>
      <vt:lpstr>Segoe UI</vt:lpstr>
      <vt:lpstr>Office Theme</vt:lpstr>
      <vt:lpstr>1_Office Theme</vt:lpstr>
      <vt:lpstr>ENGLISH: WRITING CONCLUSIONS</vt:lpstr>
      <vt:lpstr>Structuring an Essay</vt:lpstr>
      <vt:lpstr>What You Need to Know </vt:lpstr>
      <vt:lpstr>PowerPoint Presentation</vt:lpstr>
      <vt:lpstr>How To Write A Conclusion</vt:lpstr>
      <vt:lpstr>Example Conclusion</vt:lpstr>
      <vt:lpstr>Conclusions</vt:lpstr>
      <vt:lpstr>Conclusions</vt:lpstr>
      <vt:lpstr>All Put Together </vt:lpstr>
      <vt:lpstr>Thanks For Reading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WRITING CONCLUSIONS</dc:title>
  <dc:creator>Kelly Pye</dc:creator>
  <cp:lastModifiedBy>Emma McCluskey</cp:lastModifiedBy>
  <cp:revision>4</cp:revision>
  <cp:lastPrinted>2019-12-09T15:17:48Z</cp:lastPrinted>
  <dcterms:created xsi:type="dcterms:W3CDTF">2019-12-09T14:51:23Z</dcterms:created>
  <dcterms:modified xsi:type="dcterms:W3CDTF">2020-01-30T15:00:52Z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0x010100BFF03C802D67D244AE07BA25825A2716</vt:lpwstr>
  </property>
</Properties>
</file>